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304" r:id="rId2"/>
    <p:sldId id="327" r:id="rId3"/>
    <p:sldId id="305" r:id="rId4"/>
    <p:sldId id="328" r:id="rId5"/>
    <p:sldId id="306" r:id="rId6"/>
    <p:sldId id="329" r:id="rId7"/>
    <p:sldId id="307" r:id="rId8"/>
    <p:sldId id="330" r:id="rId9"/>
    <p:sldId id="308" r:id="rId10"/>
    <p:sldId id="331" r:id="rId11"/>
    <p:sldId id="309" r:id="rId12"/>
    <p:sldId id="310" r:id="rId13"/>
    <p:sldId id="332" r:id="rId14"/>
    <p:sldId id="311" r:id="rId15"/>
    <p:sldId id="312" r:id="rId16"/>
    <p:sldId id="333" r:id="rId17"/>
    <p:sldId id="313" r:id="rId18"/>
    <p:sldId id="334" r:id="rId19"/>
    <p:sldId id="314" r:id="rId20"/>
    <p:sldId id="335" r:id="rId21"/>
    <p:sldId id="315" r:id="rId22"/>
    <p:sldId id="265" r:id="rId23"/>
    <p:sldId id="278" r:id="rId24"/>
    <p:sldId id="27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9" autoAdjust="0"/>
    <p:restoredTop sz="94660"/>
  </p:normalViewPr>
  <p:slideViewPr>
    <p:cSldViewPr snapToGrid="0">
      <p:cViewPr varScale="1">
        <p:scale>
          <a:sx n="90" d="100"/>
          <a:sy n="90" d="100"/>
        </p:scale>
        <p:origin x="158"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080E1AF-39AB-4131-A643-101619A42B03}" type="datetimeFigureOut">
              <a:rPr lang="en-US" smtClean="0"/>
              <a:t>6/9/2021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CF556533-859E-44F8-8D90-4FCA7E9AC863}" type="slidenum">
              <a:rPr lang="en-US" smtClean="0"/>
              <a:t>‹#›</a:t>
            </a:fld>
            <a:endParaRPr lang="en-US"/>
          </a:p>
        </p:txBody>
      </p:sp>
    </p:spTree>
    <p:extLst>
      <p:ext uri="{BB962C8B-B14F-4D97-AF65-F5344CB8AC3E}">
        <p14:creationId xmlns:p14="http://schemas.microsoft.com/office/powerpoint/2010/main" val="2601038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80E1AF-39AB-4131-A643-101619A42B03}" type="datetimeFigureOut">
              <a:rPr lang="en-US" smtClean="0"/>
              <a:t>6/9/2021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CF556533-859E-44F8-8D90-4FCA7E9AC863}" type="slidenum">
              <a:rPr lang="en-US" smtClean="0"/>
              <a:t>‹#›</a:t>
            </a:fld>
            <a:endParaRPr lang="en-US"/>
          </a:p>
        </p:txBody>
      </p:sp>
    </p:spTree>
    <p:extLst>
      <p:ext uri="{BB962C8B-B14F-4D97-AF65-F5344CB8AC3E}">
        <p14:creationId xmlns:p14="http://schemas.microsoft.com/office/powerpoint/2010/main" val="50680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80E1AF-39AB-4131-A643-101619A42B03}" type="datetimeFigureOut">
              <a:rPr lang="en-US" smtClean="0"/>
              <a:t>6/9/2021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CF556533-859E-44F8-8D90-4FCA7E9AC863}" type="slidenum">
              <a:rPr lang="en-US" smtClean="0"/>
              <a:t>‹#›</a:t>
            </a:fld>
            <a:endParaRPr lang="en-US"/>
          </a:p>
        </p:txBody>
      </p:sp>
    </p:spTree>
    <p:extLst>
      <p:ext uri="{BB962C8B-B14F-4D97-AF65-F5344CB8AC3E}">
        <p14:creationId xmlns:p14="http://schemas.microsoft.com/office/powerpoint/2010/main" val="1412633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80E1AF-39AB-4131-A643-101619A42B03}" type="datetimeFigureOut">
              <a:rPr lang="en-US" smtClean="0"/>
              <a:t>6/9/2021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CF556533-859E-44F8-8D90-4FCA7E9AC863}"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004097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80E1AF-39AB-4131-A643-101619A42B03}" type="datetimeFigureOut">
              <a:rPr lang="en-US" smtClean="0"/>
              <a:t>6/9/2021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CF556533-859E-44F8-8D90-4FCA7E9AC863}" type="slidenum">
              <a:rPr lang="en-US" smtClean="0"/>
              <a:t>‹#›</a:t>
            </a:fld>
            <a:endParaRPr lang="en-US"/>
          </a:p>
        </p:txBody>
      </p:sp>
    </p:spTree>
    <p:extLst>
      <p:ext uri="{BB962C8B-B14F-4D97-AF65-F5344CB8AC3E}">
        <p14:creationId xmlns:p14="http://schemas.microsoft.com/office/powerpoint/2010/main" val="2352340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080E1AF-39AB-4131-A643-101619A42B03}" type="datetimeFigureOut">
              <a:rPr lang="en-US" smtClean="0"/>
              <a:t>6/9/2021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556533-859E-44F8-8D90-4FCA7E9AC863}" type="slidenum">
              <a:rPr lang="en-US" smtClean="0"/>
              <a:t>‹#›</a:t>
            </a:fld>
            <a:endParaRPr lang="en-US"/>
          </a:p>
        </p:txBody>
      </p:sp>
    </p:spTree>
    <p:extLst>
      <p:ext uri="{BB962C8B-B14F-4D97-AF65-F5344CB8AC3E}">
        <p14:creationId xmlns:p14="http://schemas.microsoft.com/office/powerpoint/2010/main" val="2303448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080E1AF-39AB-4131-A643-101619A42B03}" type="datetimeFigureOut">
              <a:rPr lang="en-US" smtClean="0"/>
              <a:t>6/9/2021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556533-859E-44F8-8D90-4FCA7E9AC863}" type="slidenum">
              <a:rPr lang="en-US" smtClean="0"/>
              <a:t>‹#›</a:t>
            </a:fld>
            <a:endParaRPr lang="en-US"/>
          </a:p>
        </p:txBody>
      </p:sp>
    </p:spTree>
    <p:extLst>
      <p:ext uri="{BB962C8B-B14F-4D97-AF65-F5344CB8AC3E}">
        <p14:creationId xmlns:p14="http://schemas.microsoft.com/office/powerpoint/2010/main" val="1476656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80E1AF-39AB-4131-A643-101619A42B03}" type="datetimeFigureOut">
              <a:rPr lang="en-US" smtClean="0"/>
              <a:t>6/9/2021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556533-859E-44F8-8D90-4FCA7E9AC863}" type="slidenum">
              <a:rPr lang="en-US" smtClean="0"/>
              <a:t>‹#›</a:t>
            </a:fld>
            <a:endParaRPr lang="en-US"/>
          </a:p>
        </p:txBody>
      </p:sp>
    </p:spTree>
    <p:extLst>
      <p:ext uri="{BB962C8B-B14F-4D97-AF65-F5344CB8AC3E}">
        <p14:creationId xmlns:p14="http://schemas.microsoft.com/office/powerpoint/2010/main" val="45403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8080E1AF-39AB-4131-A643-101619A42B03}" type="datetimeFigureOut">
              <a:rPr lang="en-US" smtClean="0"/>
              <a:t>6/9/2021</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CF556533-859E-44F8-8D90-4FCA7E9AC863}" type="slidenum">
              <a:rPr lang="en-US" smtClean="0"/>
              <a:t>‹#›</a:t>
            </a:fld>
            <a:endParaRPr lang="en-US"/>
          </a:p>
        </p:txBody>
      </p:sp>
    </p:spTree>
    <p:extLst>
      <p:ext uri="{BB962C8B-B14F-4D97-AF65-F5344CB8AC3E}">
        <p14:creationId xmlns:p14="http://schemas.microsoft.com/office/powerpoint/2010/main" val="3378592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80E1AF-39AB-4131-A643-101619A42B03}" type="datetimeFigureOut">
              <a:rPr lang="en-US" smtClean="0"/>
              <a:t>6/9/2021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556533-859E-44F8-8D90-4FCA7E9AC863}" type="slidenum">
              <a:rPr lang="en-US" smtClean="0"/>
              <a:t>‹#›</a:t>
            </a:fld>
            <a:endParaRPr lang="en-US"/>
          </a:p>
        </p:txBody>
      </p:sp>
    </p:spTree>
    <p:extLst>
      <p:ext uri="{BB962C8B-B14F-4D97-AF65-F5344CB8AC3E}">
        <p14:creationId xmlns:p14="http://schemas.microsoft.com/office/powerpoint/2010/main" val="234724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80E1AF-39AB-4131-A643-101619A42B03}" type="datetimeFigureOut">
              <a:rPr lang="en-US" smtClean="0"/>
              <a:t>6/9/2021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CF556533-859E-44F8-8D90-4FCA7E9AC863}" type="slidenum">
              <a:rPr lang="en-US" smtClean="0"/>
              <a:t>‹#›</a:t>
            </a:fld>
            <a:endParaRPr lang="en-US"/>
          </a:p>
        </p:txBody>
      </p:sp>
    </p:spTree>
    <p:extLst>
      <p:ext uri="{BB962C8B-B14F-4D97-AF65-F5344CB8AC3E}">
        <p14:creationId xmlns:p14="http://schemas.microsoft.com/office/powerpoint/2010/main" val="3058006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080E1AF-39AB-4131-A643-101619A42B03}" type="datetimeFigureOut">
              <a:rPr lang="en-US" smtClean="0"/>
              <a:t>6/9/2021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556533-859E-44F8-8D90-4FCA7E9AC863}" type="slidenum">
              <a:rPr lang="en-US" smtClean="0"/>
              <a:t>‹#›</a:t>
            </a:fld>
            <a:endParaRPr lang="en-US"/>
          </a:p>
        </p:txBody>
      </p:sp>
    </p:spTree>
    <p:extLst>
      <p:ext uri="{BB962C8B-B14F-4D97-AF65-F5344CB8AC3E}">
        <p14:creationId xmlns:p14="http://schemas.microsoft.com/office/powerpoint/2010/main" val="1372459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080E1AF-39AB-4131-A643-101619A42B03}" type="datetimeFigureOut">
              <a:rPr lang="en-US" smtClean="0"/>
              <a:t>6/9/2021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556533-859E-44F8-8D90-4FCA7E9AC863}" type="slidenum">
              <a:rPr lang="en-US" smtClean="0"/>
              <a:t>‹#›</a:t>
            </a:fld>
            <a:endParaRPr lang="en-US"/>
          </a:p>
        </p:txBody>
      </p:sp>
    </p:spTree>
    <p:extLst>
      <p:ext uri="{BB962C8B-B14F-4D97-AF65-F5344CB8AC3E}">
        <p14:creationId xmlns:p14="http://schemas.microsoft.com/office/powerpoint/2010/main" val="4058279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080E1AF-39AB-4131-A643-101619A42B03}" type="datetimeFigureOut">
              <a:rPr lang="en-US" smtClean="0"/>
              <a:t>6/9/2021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556533-859E-44F8-8D90-4FCA7E9AC863}" type="slidenum">
              <a:rPr lang="en-US" smtClean="0"/>
              <a:t>‹#›</a:t>
            </a:fld>
            <a:endParaRPr lang="en-US"/>
          </a:p>
        </p:txBody>
      </p:sp>
    </p:spTree>
    <p:extLst>
      <p:ext uri="{BB962C8B-B14F-4D97-AF65-F5344CB8AC3E}">
        <p14:creationId xmlns:p14="http://schemas.microsoft.com/office/powerpoint/2010/main" val="2306729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8080E1AF-39AB-4131-A643-101619A42B03}" type="datetimeFigureOut">
              <a:rPr lang="en-US" smtClean="0"/>
              <a:t>6/9/2021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556533-859E-44F8-8D90-4FCA7E9AC863}" type="slidenum">
              <a:rPr lang="en-US" smtClean="0"/>
              <a:t>‹#›</a:t>
            </a:fld>
            <a:endParaRPr lang="en-US"/>
          </a:p>
        </p:txBody>
      </p:sp>
    </p:spTree>
    <p:extLst>
      <p:ext uri="{BB962C8B-B14F-4D97-AF65-F5344CB8AC3E}">
        <p14:creationId xmlns:p14="http://schemas.microsoft.com/office/powerpoint/2010/main" val="3337858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80E1AF-39AB-4131-A643-101619A42B03}" type="datetimeFigureOut">
              <a:rPr lang="en-US" smtClean="0"/>
              <a:t>6/9/2021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556533-859E-44F8-8D90-4FCA7E9AC863}" type="slidenum">
              <a:rPr lang="en-US" smtClean="0"/>
              <a:t>‹#›</a:t>
            </a:fld>
            <a:endParaRPr lang="en-US"/>
          </a:p>
        </p:txBody>
      </p:sp>
    </p:spTree>
    <p:extLst>
      <p:ext uri="{BB962C8B-B14F-4D97-AF65-F5344CB8AC3E}">
        <p14:creationId xmlns:p14="http://schemas.microsoft.com/office/powerpoint/2010/main" val="4278787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80E1AF-39AB-4131-A643-101619A42B03}" type="datetimeFigureOut">
              <a:rPr lang="en-US" smtClean="0"/>
              <a:t>6/9/2021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556533-859E-44F8-8D90-4FCA7E9AC863}" type="slidenum">
              <a:rPr lang="en-US" smtClean="0"/>
              <a:t>‹#›</a:t>
            </a:fld>
            <a:endParaRPr lang="en-US"/>
          </a:p>
        </p:txBody>
      </p:sp>
    </p:spTree>
    <p:extLst>
      <p:ext uri="{BB962C8B-B14F-4D97-AF65-F5344CB8AC3E}">
        <p14:creationId xmlns:p14="http://schemas.microsoft.com/office/powerpoint/2010/main" val="122387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080E1AF-39AB-4131-A643-101619A42B03}" type="datetimeFigureOut">
              <a:rPr lang="en-US" smtClean="0"/>
              <a:t>6/9/2021</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CF556533-859E-44F8-8D90-4FCA7E9AC863}" type="slidenum">
              <a:rPr lang="en-US" smtClean="0"/>
              <a:t>‹#›</a:t>
            </a:fld>
            <a:endParaRPr lang="en-US"/>
          </a:p>
        </p:txBody>
      </p:sp>
    </p:spTree>
    <p:extLst>
      <p:ext uri="{BB962C8B-B14F-4D97-AF65-F5344CB8AC3E}">
        <p14:creationId xmlns:p14="http://schemas.microsoft.com/office/powerpoint/2010/main" val="4273270089"/>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amzn.to/2EU6OZs" TargetMode="External"/><Relationship Id="rId7" Type="http://schemas.openxmlformats.org/officeDocument/2006/relationships/image" Target="../media/image26.jpeg"/><Relationship Id="rId2" Type="http://schemas.openxmlformats.org/officeDocument/2006/relationships/hyperlink" Target="https://amzn.to/2GC7JSg" TargetMode="Externa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hyperlink" Target="https://www.freelanceacademypress.com/flowersofbattlethecompletemartialworksoffioredeiliberi.aspx"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hyperlink" Target="http://amzn.to/2qC1hzB" TargetMode="External"/><Relationship Id="rId7" Type="http://schemas.openxmlformats.org/officeDocument/2006/relationships/image" Target="../media/image27.jpeg"/><Relationship Id="rId2" Type="http://schemas.openxmlformats.org/officeDocument/2006/relationships/hyperlink" Target="http://amzn.to/2wqMUjL" TargetMode="External"/><Relationship Id="rId1" Type="http://schemas.openxmlformats.org/officeDocument/2006/relationships/slideLayout" Target="../slideLayouts/slideLayout2.xml"/><Relationship Id="rId6" Type="http://schemas.openxmlformats.org/officeDocument/2006/relationships/hyperlink" Target="https://amzn.to/2ZkgtEH" TargetMode="External"/><Relationship Id="rId5" Type="http://schemas.openxmlformats.org/officeDocument/2006/relationships/hyperlink" Target="http://amzn.to/2snnBx9" TargetMode="External"/><Relationship Id="rId4" Type="http://schemas.openxmlformats.org/officeDocument/2006/relationships/hyperlink" Target="http://amzn.to/2qBozpi"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10: (26r-d) 7</a:t>
            </a:r>
            <a:r>
              <a:rPr lang="en-US" baseline="30000" dirty="0" smtClean="0"/>
              <a:t>th</a:t>
            </a:r>
            <a:r>
              <a:rPr lang="en-US" dirty="0" smtClean="0"/>
              <a:t> Student and counter</a:t>
            </a:r>
            <a:endParaRPr lang="en-US" dirty="0"/>
          </a:p>
        </p:txBody>
      </p:sp>
      <p:sp>
        <p:nvSpPr>
          <p:cNvPr id="3" name="Content Placeholder 2"/>
          <p:cNvSpPr>
            <a:spLocks noGrp="1"/>
          </p:cNvSpPr>
          <p:nvPr>
            <p:ph idx="1"/>
          </p:nvPr>
        </p:nvSpPr>
        <p:spPr>
          <a:xfrm>
            <a:off x="4701092" y="2336873"/>
            <a:ext cx="6809590" cy="3599316"/>
          </a:xfrm>
        </p:spPr>
        <p:txBody>
          <a:bodyPr>
            <a:normAutofit/>
          </a:bodyPr>
          <a:lstStyle/>
          <a:p>
            <a:pPr marL="0" indent="0">
              <a:buNone/>
            </a:pPr>
            <a:r>
              <a:rPr lang="en-US" dirty="0"/>
              <a:t>This play, where </a:t>
            </a:r>
            <a:r>
              <a:rPr lang="en-US" dirty="0">
                <a:solidFill>
                  <a:srgbClr val="FFC000"/>
                </a:solidFill>
              </a:rPr>
              <a:t>I strike you with a kick to the groin</a:t>
            </a:r>
            <a:r>
              <a:rPr lang="en-US" dirty="0"/>
              <a:t>, is made to hurt you so much that your cover will falter. When you make this play you should do it quickly, to prevent your opponent from being able to counter it.</a:t>
            </a:r>
          </a:p>
          <a:p>
            <a:pPr marL="0" indent="0">
              <a:buNone/>
            </a:pPr>
            <a:r>
              <a:rPr lang="en-US" dirty="0"/>
              <a:t>The counter to this play must be done quickly, and is made by </a:t>
            </a:r>
            <a:r>
              <a:rPr lang="en-US" dirty="0">
                <a:solidFill>
                  <a:srgbClr val="FFC000"/>
                </a:solidFill>
              </a:rPr>
              <a:t>the player grabbing the student’s right leg with his left hand, and then throwing him to the ground</a:t>
            </a:r>
            <a:r>
              <a:rPr lang="en-US" dirty="0"/>
              <a:t>.</a:t>
            </a:r>
          </a:p>
          <a:p>
            <a:pPr marL="0" indent="0">
              <a:buNone/>
            </a:pPr>
            <a:endParaRPr lang="en-US" dirty="0"/>
          </a:p>
        </p:txBody>
      </p:sp>
      <p:pic>
        <p:nvPicPr>
          <p:cNvPr id="4" name="Picture 3"/>
          <p:cNvPicPr>
            <a:picLocks noChangeAspect="1"/>
          </p:cNvPicPr>
          <p:nvPr/>
        </p:nvPicPr>
        <p:blipFill>
          <a:blip r:embed="rId2"/>
          <a:stretch>
            <a:fillRect/>
          </a:stretch>
        </p:blipFill>
        <p:spPr>
          <a:xfrm>
            <a:off x="289952" y="2259106"/>
            <a:ext cx="3924097" cy="4086393"/>
          </a:xfrm>
          <a:prstGeom prst="rect">
            <a:avLst/>
          </a:prstGeom>
        </p:spPr>
      </p:pic>
    </p:spTree>
    <p:extLst>
      <p:ext uri="{BB962C8B-B14F-4D97-AF65-F5344CB8AC3E}">
        <p14:creationId xmlns:p14="http://schemas.microsoft.com/office/powerpoint/2010/main" val="2615716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15: (27r-a) 12</a:t>
            </a:r>
            <a:r>
              <a:rPr lang="en-US" baseline="30000" dirty="0" smtClean="0"/>
              <a:t>th</a:t>
            </a:r>
            <a:r>
              <a:rPr lang="en-US" dirty="0" smtClean="0"/>
              <a:t> Student</a:t>
            </a:r>
            <a:endParaRPr lang="en-US" dirty="0"/>
          </a:p>
        </p:txBody>
      </p:sp>
      <p:sp>
        <p:nvSpPr>
          <p:cNvPr id="3" name="Content Placeholder 2"/>
          <p:cNvSpPr>
            <a:spLocks noGrp="1"/>
          </p:cNvSpPr>
          <p:nvPr>
            <p:ph idx="1"/>
          </p:nvPr>
        </p:nvSpPr>
        <p:spPr>
          <a:xfrm>
            <a:off x="4701092" y="3108959"/>
            <a:ext cx="6809590" cy="2827229"/>
          </a:xfrm>
        </p:spPr>
        <p:txBody>
          <a:bodyPr>
            <a:normAutofit/>
          </a:bodyPr>
          <a:lstStyle/>
          <a:p>
            <a:pPr marL="0" indent="0">
              <a:buNone/>
            </a:pPr>
            <a:r>
              <a:rPr lang="en-US" dirty="0"/>
              <a:t>Here is another drawing of the “Breaking the Thrust” play, that you saw first two drawings previously. </a:t>
            </a:r>
            <a:r>
              <a:rPr lang="en-US" dirty="0">
                <a:solidFill>
                  <a:srgbClr val="FFC000"/>
                </a:solidFill>
              </a:rPr>
              <a:t>After I have beaten his sword to the ground I quickly pin it to the ground with my right foot, and then strike him in the head</a:t>
            </a:r>
            <a:r>
              <a:rPr lang="en-US" dirty="0"/>
              <a:t>, as you see shown here.</a:t>
            </a:r>
          </a:p>
        </p:txBody>
      </p:sp>
      <p:pic>
        <p:nvPicPr>
          <p:cNvPr id="4" name="Picture 3"/>
          <p:cNvPicPr>
            <a:picLocks noChangeAspect="1"/>
          </p:cNvPicPr>
          <p:nvPr/>
        </p:nvPicPr>
        <p:blipFill>
          <a:blip r:embed="rId2"/>
          <a:stretch>
            <a:fillRect/>
          </a:stretch>
        </p:blipFill>
        <p:spPr>
          <a:xfrm>
            <a:off x="200698" y="2786229"/>
            <a:ext cx="4298649" cy="2936605"/>
          </a:xfrm>
          <a:prstGeom prst="rect">
            <a:avLst/>
          </a:prstGeom>
        </p:spPr>
      </p:pic>
    </p:spTree>
    <p:extLst>
      <p:ext uri="{BB962C8B-B14F-4D97-AF65-F5344CB8AC3E}">
        <p14:creationId xmlns:p14="http://schemas.microsoft.com/office/powerpoint/2010/main" val="1114364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a:t>
            </a:r>
            <a:r>
              <a:rPr lang="en-US" dirty="0" smtClean="0"/>
              <a:t>14 &amp; 15</a:t>
            </a:r>
            <a:endParaRPr lang="en-US" dirty="0"/>
          </a:p>
        </p:txBody>
      </p:sp>
      <p:pic>
        <p:nvPicPr>
          <p:cNvPr id="4" name="Picture 3"/>
          <p:cNvPicPr>
            <a:picLocks noChangeAspect="1"/>
          </p:cNvPicPr>
          <p:nvPr/>
        </p:nvPicPr>
        <p:blipFill>
          <a:blip r:embed="rId4"/>
          <a:stretch>
            <a:fillRect/>
          </a:stretch>
        </p:blipFill>
        <p:spPr>
          <a:xfrm>
            <a:off x="411782" y="4376938"/>
            <a:ext cx="3397300" cy="2320852"/>
          </a:xfrm>
          <a:prstGeom prst="rect">
            <a:avLst/>
          </a:prstGeom>
        </p:spPr>
      </p:pic>
      <p:pic>
        <p:nvPicPr>
          <p:cNvPr id="6" name="Picture 5"/>
          <p:cNvPicPr>
            <a:picLocks noChangeAspect="1"/>
          </p:cNvPicPr>
          <p:nvPr/>
        </p:nvPicPr>
        <p:blipFill>
          <a:blip r:embed="rId5"/>
          <a:stretch>
            <a:fillRect/>
          </a:stretch>
        </p:blipFill>
        <p:spPr>
          <a:xfrm>
            <a:off x="569415" y="2222431"/>
            <a:ext cx="3082034" cy="2011945"/>
          </a:xfrm>
          <a:prstGeom prst="rect">
            <a:avLst/>
          </a:prstGeom>
        </p:spPr>
      </p:pic>
      <p:pic>
        <p:nvPicPr>
          <p:cNvPr id="7" name="Plate14and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03296" y="2597866"/>
            <a:ext cx="6293891" cy="3464798"/>
          </a:xfrm>
          <a:prstGeom prst="rect">
            <a:avLst/>
          </a:prstGeom>
        </p:spPr>
      </p:pic>
    </p:spTree>
    <p:extLst>
      <p:ext uri="{BB962C8B-B14F-4D97-AF65-F5344CB8AC3E}">
        <p14:creationId xmlns:p14="http://schemas.microsoft.com/office/powerpoint/2010/main" val="28974800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16: (27r-b) 13</a:t>
            </a:r>
            <a:r>
              <a:rPr lang="en-US" baseline="30000" dirty="0" smtClean="0"/>
              <a:t>th</a:t>
            </a:r>
            <a:r>
              <a:rPr lang="en-US" dirty="0" smtClean="0"/>
              <a:t> Student</a:t>
            </a:r>
            <a:endParaRPr lang="en-US" dirty="0"/>
          </a:p>
        </p:txBody>
      </p:sp>
      <p:sp>
        <p:nvSpPr>
          <p:cNvPr id="3" name="Content Placeholder 2"/>
          <p:cNvSpPr>
            <a:spLocks noGrp="1"/>
          </p:cNvSpPr>
          <p:nvPr>
            <p:ph idx="1"/>
          </p:nvPr>
        </p:nvSpPr>
        <p:spPr>
          <a:xfrm>
            <a:off x="4701092" y="2336873"/>
            <a:ext cx="6809590" cy="3599316"/>
          </a:xfrm>
        </p:spPr>
        <p:txBody>
          <a:bodyPr>
            <a:normAutofit/>
          </a:bodyPr>
          <a:lstStyle/>
          <a:p>
            <a:pPr marL="0" indent="0">
              <a:buNone/>
            </a:pPr>
            <a:r>
              <a:rPr lang="en-US" dirty="0"/>
              <a:t>This is another play that flows from the “Breaking of the Thrust” play. </a:t>
            </a:r>
            <a:r>
              <a:rPr lang="en-US" dirty="0">
                <a:solidFill>
                  <a:srgbClr val="FFC000"/>
                </a:solidFill>
              </a:rPr>
              <a:t>After I break his thrust, if he raises his sword to cover as I strike upwards, I quickly drop the hilt of my sword inside his right arm, near his right hand, then I grab my blade near the point with my left hand, and then strike him in his </a:t>
            </a:r>
            <a:r>
              <a:rPr lang="en-US" dirty="0" smtClean="0">
                <a:solidFill>
                  <a:srgbClr val="FFC000"/>
                </a:solidFill>
              </a:rPr>
              <a:t>face.</a:t>
            </a:r>
            <a:r>
              <a:rPr lang="en-US" baseline="30000" dirty="0">
                <a:solidFill>
                  <a:srgbClr val="FFC000"/>
                </a:solidFill>
              </a:rPr>
              <a:t> </a:t>
            </a:r>
            <a:r>
              <a:rPr lang="en-US" dirty="0" smtClean="0">
                <a:solidFill>
                  <a:srgbClr val="FFC000"/>
                </a:solidFill>
              </a:rPr>
              <a:t>Or </a:t>
            </a:r>
            <a:r>
              <a:rPr lang="en-US" dirty="0">
                <a:solidFill>
                  <a:srgbClr val="FFC000"/>
                </a:solidFill>
              </a:rPr>
              <a:t>alternatively, if I chose, I could drive my sword edge into his neck, slicing him across his throat.</a:t>
            </a:r>
          </a:p>
        </p:txBody>
      </p:sp>
      <p:pic>
        <p:nvPicPr>
          <p:cNvPr id="4" name="Picture 3"/>
          <p:cNvPicPr>
            <a:picLocks noChangeAspect="1"/>
          </p:cNvPicPr>
          <p:nvPr/>
        </p:nvPicPr>
        <p:blipFill>
          <a:blip r:embed="rId2"/>
          <a:stretch>
            <a:fillRect/>
          </a:stretch>
        </p:blipFill>
        <p:spPr>
          <a:xfrm>
            <a:off x="270454" y="2183803"/>
            <a:ext cx="4073057" cy="4306588"/>
          </a:xfrm>
          <a:prstGeom prst="rect">
            <a:avLst/>
          </a:prstGeom>
        </p:spPr>
      </p:pic>
    </p:spTree>
    <p:extLst>
      <p:ext uri="{BB962C8B-B14F-4D97-AF65-F5344CB8AC3E}">
        <p14:creationId xmlns:p14="http://schemas.microsoft.com/office/powerpoint/2010/main" val="1651999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16: (27r-b) 13</a:t>
            </a:r>
            <a:r>
              <a:rPr lang="en-US" baseline="30000" dirty="0" smtClean="0"/>
              <a:t>th</a:t>
            </a:r>
            <a:r>
              <a:rPr lang="en-US" dirty="0" smtClean="0"/>
              <a:t> Student</a:t>
            </a:r>
            <a:endParaRPr lang="en-US" dirty="0"/>
          </a:p>
        </p:txBody>
      </p:sp>
      <p:pic>
        <p:nvPicPr>
          <p:cNvPr id="4" name="Picture 3"/>
          <p:cNvPicPr>
            <a:picLocks noChangeAspect="1"/>
          </p:cNvPicPr>
          <p:nvPr/>
        </p:nvPicPr>
        <p:blipFill>
          <a:blip r:embed="rId4"/>
          <a:stretch>
            <a:fillRect/>
          </a:stretch>
        </p:blipFill>
        <p:spPr>
          <a:xfrm>
            <a:off x="270454" y="2183803"/>
            <a:ext cx="4073057" cy="4306588"/>
          </a:xfrm>
          <a:prstGeom prst="rect">
            <a:avLst/>
          </a:prstGeom>
        </p:spPr>
      </p:pic>
      <p:pic>
        <p:nvPicPr>
          <p:cNvPr id="6" name="Plate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04486" y="2641521"/>
            <a:ext cx="6160111" cy="3391152"/>
          </a:xfrm>
          <a:prstGeom prst="rect">
            <a:avLst/>
          </a:prstGeom>
        </p:spPr>
      </p:pic>
    </p:spTree>
    <p:extLst>
      <p:ext uri="{BB962C8B-B14F-4D97-AF65-F5344CB8AC3E}">
        <p14:creationId xmlns:p14="http://schemas.microsoft.com/office/powerpoint/2010/main" val="910530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17: (27r-c) 14</a:t>
            </a:r>
            <a:r>
              <a:rPr lang="en-US" baseline="30000" dirty="0" smtClean="0"/>
              <a:t>th</a:t>
            </a:r>
            <a:r>
              <a:rPr lang="en-US" dirty="0" smtClean="0"/>
              <a:t> Student</a:t>
            </a:r>
            <a:endParaRPr lang="en-US" dirty="0"/>
          </a:p>
        </p:txBody>
      </p:sp>
      <p:sp>
        <p:nvSpPr>
          <p:cNvPr id="3" name="Content Placeholder 2"/>
          <p:cNvSpPr>
            <a:spLocks noGrp="1"/>
          </p:cNvSpPr>
          <p:nvPr>
            <p:ph idx="1"/>
          </p:nvPr>
        </p:nvSpPr>
        <p:spPr>
          <a:xfrm>
            <a:off x="4701092" y="3302597"/>
            <a:ext cx="6809590" cy="2633591"/>
          </a:xfrm>
        </p:spPr>
        <p:txBody>
          <a:bodyPr>
            <a:normAutofit/>
          </a:bodyPr>
          <a:lstStyle/>
          <a:p>
            <a:pPr marL="0" indent="0">
              <a:buNone/>
            </a:pPr>
            <a:r>
              <a:rPr lang="en-US" dirty="0"/>
              <a:t>Also, after I have beaten aside or crossed my opponent’s sword, </a:t>
            </a:r>
            <a:r>
              <a:rPr lang="en-US" dirty="0">
                <a:solidFill>
                  <a:srgbClr val="FFC000"/>
                </a:solidFill>
              </a:rPr>
              <a:t>I can press my left hand to his right elbow and push strongly. </a:t>
            </a:r>
            <a:r>
              <a:rPr lang="en-US" dirty="0"/>
              <a:t>This will turn him and leave him unprotected, after which I can strike him.</a:t>
            </a:r>
          </a:p>
        </p:txBody>
      </p:sp>
      <p:pic>
        <p:nvPicPr>
          <p:cNvPr id="4" name="Picture 3"/>
          <p:cNvPicPr>
            <a:picLocks noChangeAspect="1"/>
          </p:cNvPicPr>
          <p:nvPr/>
        </p:nvPicPr>
        <p:blipFill>
          <a:blip r:embed="rId2"/>
          <a:stretch>
            <a:fillRect/>
          </a:stretch>
        </p:blipFill>
        <p:spPr>
          <a:xfrm>
            <a:off x="411424" y="2108499"/>
            <a:ext cx="3724293" cy="4476245"/>
          </a:xfrm>
          <a:prstGeom prst="rect">
            <a:avLst/>
          </a:prstGeom>
        </p:spPr>
      </p:pic>
    </p:spTree>
    <p:extLst>
      <p:ext uri="{BB962C8B-B14F-4D97-AF65-F5344CB8AC3E}">
        <p14:creationId xmlns:p14="http://schemas.microsoft.com/office/powerpoint/2010/main" val="2332344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18: (27r-d) 15</a:t>
            </a:r>
            <a:r>
              <a:rPr lang="en-US" baseline="30000" dirty="0" smtClean="0"/>
              <a:t>th</a:t>
            </a:r>
            <a:r>
              <a:rPr lang="en-US" dirty="0" smtClean="0"/>
              <a:t> Student</a:t>
            </a:r>
            <a:endParaRPr lang="en-US" dirty="0"/>
          </a:p>
        </p:txBody>
      </p:sp>
      <p:sp>
        <p:nvSpPr>
          <p:cNvPr id="3" name="Content Placeholder 2"/>
          <p:cNvSpPr>
            <a:spLocks noGrp="1"/>
          </p:cNvSpPr>
          <p:nvPr>
            <p:ph idx="1"/>
          </p:nvPr>
        </p:nvSpPr>
        <p:spPr>
          <a:xfrm>
            <a:off x="4701092" y="2893807"/>
            <a:ext cx="6809590" cy="3042382"/>
          </a:xfrm>
        </p:spPr>
        <p:txBody>
          <a:bodyPr>
            <a:normAutofit/>
          </a:bodyPr>
          <a:lstStyle/>
          <a:p>
            <a:pPr marL="0" indent="0">
              <a:buNone/>
            </a:pPr>
            <a:r>
              <a:rPr lang="en-US" dirty="0"/>
              <a:t>The student who preceded me spoke truly when he told you that he could turn the opponent and cut to his head. In addition, before you could turn back to make cover</a:t>
            </a:r>
            <a:r>
              <a:rPr lang="en-US" dirty="0">
                <a:solidFill>
                  <a:srgbClr val="FFC000"/>
                </a:solidFill>
              </a:rPr>
              <a:t> I would give you a major wound in your back with the point of my sword.</a:t>
            </a:r>
          </a:p>
        </p:txBody>
      </p:sp>
      <p:pic>
        <p:nvPicPr>
          <p:cNvPr id="4" name="Picture 3"/>
          <p:cNvPicPr>
            <a:picLocks noChangeAspect="1"/>
          </p:cNvPicPr>
          <p:nvPr/>
        </p:nvPicPr>
        <p:blipFill>
          <a:blip r:embed="rId2"/>
          <a:stretch>
            <a:fillRect/>
          </a:stretch>
        </p:blipFill>
        <p:spPr>
          <a:xfrm>
            <a:off x="563544" y="2357478"/>
            <a:ext cx="3872677" cy="3578711"/>
          </a:xfrm>
          <a:prstGeom prst="rect">
            <a:avLst/>
          </a:prstGeom>
        </p:spPr>
      </p:pic>
    </p:spTree>
    <p:extLst>
      <p:ext uri="{BB962C8B-B14F-4D97-AF65-F5344CB8AC3E}">
        <p14:creationId xmlns:p14="http://schemas.microsoft.com/office/powerpoint/2010/main" val="3043932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a:t>
            </a:r>
            <a:r>
              <a:rPr lang="en-US" dirty="0" smtClean="0"/>
              <a:t>17 &amp; 18</a:t>
            </a:r>
            <a:endParaRPr lang="en-US" dirty="0"/>
          </a:p>
        </p:txBody>
      </p:sp>
      <p:pic>
        <p:nvPicPr>
          <p:cNvPr id="4" name="Picture 3"/>
          <p:cNvPicPr>
            <a:picLocks noChangeAspect="1"/>
          </p:cNvPicPr>
          <p:nvPr/>
        </p:nvPicPr>
        <p:blipFill>
          <a:blip r:embed="rId4"/>
          <a:stretch>
            <a:fillRect/>
          </a:stretch>
        </p:blipFill>
        <p:spPr>
          <a:xfrm>
            <a:off x="411424" y="4523555"/>
            <a:ext cx="2151213" cy="1987919"/>
          </a:xfrm>
          <a:prstGeom prst="rect">
            <a:avLst/>
          </a:prstGeom>
        </p:spPr>
      </p:pic>
      <p:pic>
        <p:nvPicPr>
          <p:cNvPr id="6" name="Picture 5"/>
          <p:cNvPicPr>
            <a:picLocks noChangeAspect="1"/>
          </p:cNvPicPr>
          <p:nvPr/>
        </p:nvPicPr>
        <p:blipFill>
          <a:blip r:embed="rId5"/>
          <a:stretch>
            <a:fillRect/>
          </a:stretch>
        </p:blipFill>
        <p:spPr>
          <a:xfrm>
            <a:off x="411424" y="2108500"/>
            <a:ext cx="1948897" cy="2342388"/>
          </a:xfrm>
          <a:prstGeom prst="rect">
            <a:avLst/>
          </a:prstGeom>
        </p:spPr>
      </p:pic>
      <p:pic>
        <p:nvPicPr>
          <p:cNvPr id="7" name="Plate17and1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93440" y="2529063"/>
            <a:ext cx="6230089" cy="3429676"/>
          </a:xfrm>
          <a:prstGeom prst="rect">
            <a:avLst/>
          </a:prstGeom>
        </p:spPr>
      </p:pic>
    </p:spTree>
    <p:extLst>
      <p:ext uri="{BB962C8B-B14F-4D97-AF65-F5344CB8AC3E}">
        <p14:creationId xmlns:p14="http://schemas.microsoft.com/office/powerpoint/2010/main" val="9259040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19: (27v-a) 18</a:t>
            </a:r>
            <a:r>
              <a:rPr lang="en-US" baseline="30000" dirty="0" smtClean="0"/>
              <a:t>th</a:t>
            </a:r>
            <a:r>
              <a:rPr lang="en-US" dirty="0" smtClean="0"/>
              <a:t> Student “False Thrust”</a:t>
            </a:r>
            <a:endParaRPr lang="en-US" dirty="0"/>
          </a:p>
        </p:txBody>
      </p:sp>
      <p:sp>
        <p:nvSpPr>
          <p:cNvPr id="3" name="Content Placeholder 2"/>
          <p:cNvSpPr>
            <a:spLocks noGrp="1"/>
          </p:cNvSpPr>
          <p:nvPr>
            <p:ph idx="1"/>
          </p:nvPr>
        </p:nvSpPr>
        <p:spPr>
          <a:xfrm>
            <a:off x="4701092" y="2570401"/>
            <a:ext cx="6809590" cy="3365788"/>
          </a:xfrm>
        </p:spPr>
        <p:txBody>
          <a:bodyPr>
            <a:normAutofit lnSpcReduction="10000"/>
          </a:bodyPr>
          <a:lstStyle/>
          <a:p>
            <a:pPr marL="0" indent="0">
              <a:buNone/>
            </a:pPr>
            <a:r>
              <a:rPr lang="en-US" dirty="0"/>
              <a:t>This play is named “The False Point” or “The Short Point</a:t>
            </a:r>
            <a:r>
              <a:rPr lang="en-US" dirty="0" smtClean="0"/>
              <a:t>”,</a:t>
            </a:r>
            <a:r>
              <a:rPr lang="en-US" baseline="30000" dirty="0"/>
              <a:t> </a:t>
            </a:r>
            <a:r>
              <a:rPr lang="en-US" dirty="0" smtClean="0"/>
              <a:t>and </a:t>
            </a:r>
            <a:r>
              <a:rPr lang="en-US" dirty="0"/>
              <a:t>I will explain how to do it. </a:t>
            </a:r>
            <a:r>
              <a:rPr lang="en-US" dirty="0">
                <a:solidFill>
                  <a:srgbClr val="FFC000"/>
                </a:solidFill>
              </a:rPr>
              <a:t>I make it look like I am making a powerful attack against my opponent with a crosswise strike to his head. As he makes cover I strike his sword but only lightly. Then I quickly turn my sword to the other side of his blade, gripping my sword with my left hand at about mid-sword. From there I can quickly make a thrust into his throat or chest. </a:t>
            </a:r>
            <a:r>
              <a:rPr lang="en-US" dirty="0"/>
              <a:t>This play is however better in armor than without armor.</a:t>
            </a:r>
          </a:p>
        </p:txBody>
      </p:sp>
      <p:pic>
        <p:nvPicPr>
          <p:cNvPr id="4" name="Picture 3"/>
          <p:cNvPicPr>
            <a:picLocks noChangeAspect="1"/>
          </p:cNvPicPr>
          <p:nvPr/>
        </p:nvPicPr>
        <p:blipFill>
          <a:blip r:embed="rId2"/>
          <a:stretch>
            <a:fillRect/>
          </a:stretch>
        </p:blipFill>
        <p:spPr>
          <a:xfrm>
            <a:off x="204966" y="2570401"/>
            <a:ext cx="4306858" cy="3132260"/>
          </a:xfrm>
          <a:prstGeom prst="rect">
            <a:avLst/>
          </a:prstGeom>
        </p:spPr>
      </p:pic>
    </p:spTree>
    <p:extLst>
      <p:ext uri="{BB962C8B-B14F-4D97-AF65-F5344CB8AC3E}">
        <p14:creationId xmlns:p14="http://schemas.microsoft.com/office/powerpoint/2010/main" val="3312790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19: (27v-a) 18</a:t>
            </a:r>
            <a:r>
              <a:rPr lang="en-US" baseline="30000" dirty="0" smtClean="0"/>
              <a:t>th</a:t>
            </a:r>
            <a:r>
              <a:rPr lang="en-US" dirty="0" smtClean="0"/>
              <a:t> Student “False Thrust”</a:t>
            </a:r>
            <a:endParaRPr lang="en-US" dirty="0"/>
          </a:p>
        </p:txBody>
      </p:sp>
      <p:pic>
        <p:nvPicPr>
          <p:cNvPr id="4" name="Picture 3"/>
          <p:cNvPicPr>
            <a:picLocks noChangeAspect="1"/>
          </p:cNvPicPr>
          <p:nvPr/>
        </p:nvPicPr>
        <p:blipFill>
          <a:blip r:embed="rId4"/>
          <a:stretch>
            <a:fillRect/>
          </a:stretch>
        </p:blipFill>
        <p:spPr>
          <a:xfrm>
            <a:off x="204966" y="2570401"/>
            <a:ext cx="4306858" cy="3132260"/>
          </a:xfrm>
          <a:prstGeom prst="rect">
            <a:avLst/>
          </a:prstGeom>
        </p:spPr>
      </p:pic>
      <p:pic>
        <p:nvPicPr>
          <p:cNvPr id="6" name="Plate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83584" y="2570401"/>
            <a:ext cx="5764101" cy="3173149"/>
          </a:xfrm>
          <a:prstGeom prst="rect">
            <a:avLst/>
          </a:prstGeom>
        </p:spPr>
      </p:pic>
    </p:spTree>
    <p:extLst>
      <p:ext uri="{BB962C8B-B14F-4D97-AF65-F5344CB8AC3E}">
        <p14:creationId xmlns:p14="http://schemas.microsoft.com/office/powerpoint/2010/main" val="3048854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20: (27v-b) Counter to 16</a:t>
            </a:r>
            <a:r>
              <a:rPr lang="en-US" baseline="30000" dirty="0" smtClean="0"/>
              <a:t>th</a:t>
            </a:r>
            <a:r>
              <a:rPr lang="en-US" dirty="0" smtClean="0"/>
              <a:t> Student</a:t>
            </a:r>
            <a:endParaRPr lang="en-US" dirty="0"/>
          </a:p>
        </p:txBody>
      </p:sp>
      <p:sp>
        <p:nvSpPr>
          <p:cNvPr id="3" name="Content Placeholder 2"/>
          <p:cNvSpPr>
            <a:spLocks noGrp="1"/>
          </p:cNvSpPr>
          <p:nvPr>
            <p:ph idx="1"/>
          </p:nvPr>
        </p:nvSpPr>
        <p:spPr>
          <a:xfrm>
            <a:off x="4701092" y="2336873"/>
            <a:ext cx="6809590" cy="3599316"/>
          </a:xfrm>
        </p:spPr>
        <p:txBody>
          <a:bodyPr>
            <a:normAutofit/>
          </a:bodyPr>
          <a:lstStyle/>
          <a:p>
            <a:pPr marL="0" indent="0">
              <a:buNone/>
            </a:pPr>
            <a:r>
              <a:rPr lang="en-US" dirty="0"/>
              <a:t>This play is the counter to the previous play, the False Point or the Short Point. And this counter is made like as follows: when the student strikes my sword lightly and then turns his sword around to the other side, </a:t>
            </a:r>
            <a:r>
              <a:rPr lang="en-US" dirty="0">
                <a:solidFill>
                  <a:srgbClr val="FFC000"/>
                </a:solidFill>
              </a:rPr>
              <a:t>I turn my sword around his in exactly the same way, stepping sideways to the left as I do so to gain his unprotected side. From here I can make a thrust into his face.</a:t>
            </a:r>
            <a:r>
              <a:rPr lang="en-US" dirty="0"/>
              <a:t> And this counter is good both with or without armor</a:t>
            </a:r>
          </a:p>
        </p:txBody>
      </p:sp>
      <p:pic>
        <p:nvPicPr>
          <p:cNvPr id="4" name="Picture 3"/>
          <p:cNvPicPr>
            <a:picLocks noChangeAspect="1"/>
          </p:cNvPicPr>
          <p:nvPr/>
        </p:nvPicPr>
        <p:blipFill>
          <a:blip r:embed="rId2"/>
          <a:stretch>
            <a:fillRect/>
          </a:stretch>
        </p:blipFill>
        <p:spPr>
          <a:xfrm>
            <a:off x="289952" y="2336873"/>
            <a:ext cx="4312634" cy="3707464"/>
          </a:xfrm>
          <a:prstGeom prst="rect">
            <a:avLst/>
          </a:prstGeom>
        </p:spPr>
      </p:pic>
    </p:spTree>
    <p:extLst>
      <p:ext uri="{BB962C8B-B14F-4D97-AF65-F5344CB8AC3E}">
        <p14:creationId xmlns:p14="http://schemas.microsoft.com/office/powerpoint/2010/main" val="1001642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10: (26r-d) 7</a:t>
            </a:r>
            <a:r>
              <a:rPr lang="en-US" baseline="30000" dirty="0" smtClean="0"/>
              <a:t>th</a:t>
            </a:r>
            <a:r>
              <a:rPr lang="en-US" dirty="0" smtClean="0"/>
              <a:t> Student and counter</a:t>
            </a:r>
            <a:endParaRPr lang="en-US" dirty="0"/>
          </a:p>
        </p:txBody>
      </p:sp>
      <p:pic>
        <p:nvPicPr>
          <p:cNvPr id="4" name="Picture 3"/>
          <p:cNvPicPr>
            <a:picLocks noChangeAspect="1"/>
          </p:cNvPicPr>
          <p:nvPr/>
        </p:nvPicPr>
        <p:blipFill>
          <a:blip r:embed="rId4"/>
          <a:stretch>
            <a:fillRect/>
          </a:stretch>
        </p:blipFill>
        <p:spPr>
          <a:xfrm>
            <a:off x="289952" y="2259106"/>
            <a:ext cx="3924097" cy="4086393"/>
          </a:xfrm>
          <a:prstGeom prst="rect">
            <a:avLst/>
          </a:prstGeom>
        </p:spPr>
      </p:pic>
      <p:pic>
        <p:nvPicPr>
          <p:cNvPr id="6" name="Plate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44027" y="2640253"/>
            <a:ext cx="6215118" cy="3421431"/>
          </a:xfrm>
          <a:prstGeom prst="rect">
            <a:avLst/>
          </a:prstGeom>
        </p:spPr>
      </p:pic>
    </p:spTree>
    <p:extLst>
      <p:ext uri="{BB962C8B-B14F-4D97-AF65-F5344CB8AC3E}">
        <p14:creationId xmlns:p14="http://schemas.microsoft.com/office/powerpoint/2010/main" val="38617751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20: (27v-b) Counter to 16</a:t>
            </a:r>
            <a:r>
              <a:rPr lang="en-US" baseline="30000" dirty="0" smtClean="0"/>
              <a:t>th</a:t>
            </a:r>
            <a:r>
              <a:rPr lang="en-US" dirty="0" smtClean="0"/>
              <a:t> Student</a:t>
            </a:r>
            <a:endParaRPr lang="en-US" dirty="0"/>
          </a:p>
        </p:txBody>
      </p:sp>
      <p:pic>
        <p:nvPicPr>
          <p:cNvPr id="4" name="Picture 3"/>
          <p:cNvPicPr>
            <a:picLocks noChangeAspect="1"/>
          </p:cNvPicPr>
          <p:nvPr/>
        </p:nvPicPr>
        <p:blipFill>
          <a:blip r:embed="rId4"/>
          <a:stretch>
            <a:fillRect/>
          </a:stretch>
        </p:blipFill>
        <p:spPr>
          <a:xfrm>
            <a:off x="289952" y="2336873"/>
            <a:ext cx="4312634" cy="3707464"/>
          </a:xfrm>
          <a:prstGeom prst="rect">
            <a:avLst/>
          </a:prstGeom>
        </p:spPr>
      </p:pic>
      <p:pic>
        <p:nvPicPr>
          <p:cNvPr id="6" name="Plate2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19757" y="2519142"/>
            <a:ext cx="6261716" cy="3447087"/>
          </a:xfrm>
          <a:prstGeom prst="rect">
            <a:avLst/>
          </a:prstGeom>
        </p:spPr>
      </p:pic>
    </p:spTree>
    <p:extLst>
      <p:ext uri="{BB962C8B-B14F-4D97-AF65-F5344CB8AC3E}">
        <p14:creationId xmlns:p14="http://schemas.microsoft.com/office/powerpoint/2010/main" val="41378566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(27v-c) Largo Conclusion</a:t>
            </a:r>
            <a:endParaRPr lang="en-US" dirty="0"/>
          </a:p>
        </p:txBody>
      </p:sp>
      <p:sp>
        <p:nvSpPr>
          <p:cNvPr id="3" name="Content Placeholder 2"/>
          <p:cNvSpPr>
            <a:spLocks noGrp="1"/>
          </p:cNvSpPr>
          <p:nvPr>
            <p:ph idx="1"/>
          </p:nvPr>
        </p:nvSpPr>
        <p:spPr/>
        <p:txBody>
          <a:bodyPr/>
          <a:lstStyle/>
          <a:p>
            <a:pPr marL="0" indent="0">
              <a:buNone/>
            </a:pPr>
            <a:r>
              <a:rPr lang="en-US" dirty="0"/>
              <a:t>Here ends the Wide Play of the sword in two hands, made up of plays that are all connected to each other, including remedies and counters from both the right and left sides, and counter-thrusts and counter-cuts to each situation, with breaks, covers, strikes and locks, all things that can be easily understood.</a:t>
            </a:r>
          </a:p>
        </p:txBody>
      </p:sp>
    </p:spTree>
    <p:extLst>
      <p:ext uri="{BB962C8B-B14F-4D97-AF65-F5344CB8AC3E}">
        <p14:creationId xmlns:p14="http://schemas.microsoft.com/office/powerpoint/2010/main" val="2911957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Bibliography - The Manual Itself</a:t>
            </a:r>
            <a:endParaRPr lang="en-US"/>
          </a:p>
        </p:txBody>
      </p:sp>
      <p:sp>
        <p:nvSpPr>
          <p:cNvPr id="3" name="Content Placeholder 2"/>
          <p:cNvSpPr>
            <a:spLocks noGrp="1"/>
          </p:cNvSpPr>
          <p:nvPr>
            <p:ph idx="1"/>
          </p:nvPr>
        </p:nvSpPr>
        <p:spPr/>
        <p:txBody>
          <a:bodyPr>
            <a:normAutofit fontScale="92500" lnSpcReduction="10000"/>
          </a:bodyPr>
          <a:lstStyle/>
          <a:p>
            <a:pPr marL="0" indent="0">
              <a:buNone/>
            </a:pPr>
            <a:r>
              <a:rPr lang="it-IT" i="1" dirty="0"/>
              <a:t>Il Fior Di Battaglia: MS Ludwig XV </a:t>
            </a:r>
            <a:r>
              <a:rPr lang="it-IT" i="1" dirty="0" smtClean="0"/>
              <a:t>13,</a:t>
            </a:r>
            <a:r>
              <a:rPr lang="it-IT" i="1" dirty="0"/>
              <a:t> </a:t>
            </a:r>
            <a:r>
              <a:rPr lang="it-IT" dirty="0"/>
              <a:t>Fiore Dei Liberi , ISBN 978-9527157114, $30. </a:t>
            </a:r>
            <a:r>
              <a:rPr lang="it-IT" dirty="0">
                <a:hlinkClick r:id="rId2"/>
              </a:rPr>
              <a:t>Buy it on </a:t>
            </a:r>
            <a:r>
              <a:rPr lang="it-IT" dirty="0" smtClean="0">
                <a:hlinkClick r:id="rId2"/>
              </a:rPr>
              <a:t>Amazon</a:t>
            </a:r>
            <a:r>
              <a:rPr lang="it-IT" dirty="0" smtClean="0"/>
              <a:t> Facsimile of book with Original Italian</a:t>
            </a:r>
          </a:p>
          <a:p>
            <a:pPr marL="0" indent="0">
              <a:buNone/>
            </a:pPr>
            <a:endParaRPr lang="it-IT" dirty="0" smtClean="0"/>
          </a:p>
          <a:p>
            <a:pPr marL="0" indent="0">
              <a:buNone/>
            </a:pPr>
            <a:r>
              <a:rPr lang="en-US" i="1" dirty="0"/>
              <a:t>The Flower of Battle: MS Ludwig XV13</a:t>
            </a:r>
            <a:r>
              <a:rPr lang="en-US" dirty="0"/>
              <a:t>, Hatcher, Colin and Mellow, Tracy, ISBN 978-0984771684, $40. </a:t>
            </a:r>
            <a:r>
              <a:rPr lang="en-US" dirty="0">
                <a:hlinkClick r:id="rId3"/>
              </a:rPr>
              <a:t>Buy it on </a:t>
            </a:r>
            <a:r>
              <a:rPr lang="en-US" dirty="0" smtClean="0">
                <a:hlinkClick r:id="rId3"/>
              </a:rPr>
              <a:t>Amazon</a:t>
            </a:r>
            <a:r>
              <a:rPr lang="en-US" dirty="0" smtClean="0"/>
              <a:t> Fiore’s manual with text replaced by typed English in similar font.</a:t>
            </a:r>
          </a:p>
          <a:p>
            <a:pPr marL="0" indent="0">
              <a:buNone/>
            </a:pPr>
            <a:endParaRPr lang="en-US" dirty="0" smtClean="0"/>
          </a:p>
          <a:p>
            <a:pPr marL="0" indent="0">
              <a:buNone/>
            </a:pPr>
            <a:r>
              <a:rPr lang="en-US" i="1" dirty="0"/>
              <a:t>Flowers of Battle: The Complete Martial Works of Fiore </a:t>
            </a:r>
            <a:r>
              <a:rPr lang="en-US" i="1" dirty="0" err="1"/>
              <a:t>dei</a:t>
            </a:r>
            <a:r>
              <a:rPr lang="en-US" i="1" dirty="0"/>
              <a:t> </a:t>
            </a:r>
            <a:r>
              <a:rPr lang="en-US" i="1" dirty="0" err="1" smtClean="0"/>
              <a:t>Liberi</a:t>
            </a:r>
            <a:r>
              <a:rPr lang="en-US" i="1" dirty="0" smtClean="0"/>
              <a:t> Volume </a:t>
            </a:r>
            <a:r>
              <a:rPr lang="en-US" i="1" dirty="0"/>
              <a:t>One: The Getty Manuscript and Historical </a:t>
            </a:r>
            <a:r>
              <a:rPr lang="en-US" i="1" dirty="0" err="1"/>
              <a:t>Contex</a:t>
            </a:r>
            <a:r>
              <a:rPr lang="en-US" dirty="0"/>
              <a:t>, ISBN: 978-1-937439-18-7, </a:t>
            </a:r>
            <a:r>
              <a:rPr lang="en-US" dirty="0" smtClean="0"/>
              <a:t>$125. </a:t>
            </a:r>
            <a:r>
              <a:rPr lang="en-US" dirty="0" smtClean="0">
                <a:hlinkClick r:id="rId4"/>
              </a:rPr>
              <a:t>freelanceacademypress.com</a:t>
            </a:r>
            <a:r>
              <a:rPr lang="en-US" dirty="0" smtClean="0"/>
              <a:t> Each page presented as </a:t>
            </a:r>
            <a:r>
              <a:rPr lang="en-US" smtClean="0"/>
              <a:t>a facsimile </a:t>
            </a:r>
            <a:r>
              <a:rPr lang="en-US" dirty="0" smtClean="0"/>
              <a:t>with translation on opposite page, plus lots of background information</a:t>
            </a:r>
            <a:endParaRPr lang="en-US" dirty="0"/>
          </a:p>
        </p:txBody>
      </p:sp>
      <p:pic>
        <p:nvPicPr>
          <p:cNvPr id="1026" name="Picture 2" descr="http://learnfiore.org/wp-content/uploads/IMG_0520-e1524399652277-235x3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3458" y="528588"/>
            <a:ext cx="1614254" cy="2060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8029" r="7299"/>
          <a:stretch/>
        </p:blipFill>
        <p:spPr>
          <a:xfrm rot="5400000">
            <a:off x="10002298" y="2723506"/>
            <a:ext cx="1946359" cy="1724036"/>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9458" t="5004" r="6046" b="2179"/>
          <a:stretch/>
        </p:blipFill>
        <p:spPr>
          <a:xfrm rot="5400000">
            <a:off x="9917742" y="4804937"/>
            <a:ext cx="2222201" cy="1830768"/>
          </a:xfrm>
          <a:prstGeom prst="rect">
            <a:avLst/>
          </a:prstGeom>
        </p:spPr>
      </p:pic>
      <p:sp>
        <p:nvSpPr>
          <p:cNvPr id="6" name="TextBox 5"/>
          <p:cNvSpPr txBox="1"/>
          <p:nvPr/>
        </p:nvSpPr>
        <p:spPr>
          <a:xfrm>
            <a:off x="680321" y="6247993"/>
            <a:ext cx="2303836" cy="276999"/>
          </a:xfrm>
          <a:prstGeom prst="rect">
            <a:avLst/>
          </a:prstGeom>
          <a:noFill/>
        </p:spPr>
        <p:txBody>
          <a:bodyPr wrap="none" rtlCol="0">
            <a:spAutoFit/>
          </a:bodyPr>
          <a:lstStyle/>
          <a:p>
            <a:r>
              <a:rPr lang="en-US" sz="1200" dirty="0" smtClean="0"/>
              <a:t>Amazon links are affiliate links</a:t>
            </a:r>
            <a:endParaRPr lang="en-US" sz="1200" dirty="0"/>
          </a:p>
        </p:txBody>
      </p:sp>
    </p:spTree>
    <p:extLst>
      <p:ext uri="{BB962C8B-B14F-4D97-AF65-F5344CB8AC3E}">
        <p14:creationId xmlns:p14="http://schemas.microsoft.com/office/powerpoint/2010/main" val="33462590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Bibliography - Interpretations</a:t>
            </a:r>
            <a:endParaRPr lang="en-US"/>
          </a:p>
        </p:txBody>
      </p:sp>
      <p:sp>
        <p:nvSpPr>
          <p:cNvPr id="3" name="Content Placeholder 2"/>
          <p:cNvSpPr>
            <a:spLocks noGrp="1"/>
          </p:cNvSpPr>
          <p:nvPr>
            <p:ph idx="1"/>
          </p:nvPr>
        </p:nvSpPr>
        <p:spPr>
          <a:xfrm>
            <a:off x="223284" y="2420471"/>
            <a:ext cx="11398102" cy="4214246"/>
          </a:xfrm>
        </p:spPr>
        <p:txBody>
          <a:bodyPr>
            <a:normAutofit/>
          </a:bodyPr>
          <a:lstStyle/>
          <a:p>
            <a:pPr marL="0" indent="0">
              <a:buNone/>
            </a:pPr>
            <a:r>
              <a:rPr lang="en-US" i="1" dirty="0"/>
              <a:t>Fiore </a:t>
            </a:r>
            <a:r>
              <a:rPr lang="en-US" i="1" dirty="0" err="1"/>
              <a:t>dei</a:t>
            </a:r>
            <a:r>
              <a:rPr lang="en-US" i="1" dirty="0"/>
              <a:t> </a:t>
            </a:r>
            <a:r>
              <a:rPr lang="en-US" i="1" dirty="0" err="1"/>
              <a:t>Liberi’s</a:t>
            </a:r>
            <a:r>
              <a:rPr lang="en-US" i="1" dirty="0"/>
              <a:t> </a:t>
            </a:r>
            <a:r>
              <a:rPr lang="en-US" i="1" dirty="0" err="1"/>
              <a:t>Armizare</a:t>
            </a:r>
            <a:r>
              <a:rPr lang="en-US" i="1" dirty="0"/>
              <a:t>: The Chivalric Martial Arts System of Il </a:t>
            </a:r>
            <a:r>
              <a:rPr lang="en-US" i="1" dirty="0" err="1"/>
              <a:t>Fior</a:t>
            </a:r>
            <a:r>
              <a:rPr lang="en-US" i="1" dirty="0"/>
              <a:t> Di </a:t>
            </a:r>
            <a:r>
              <a:rPr lang="en-US" i="1" dirty="0" err="1"/>
              <a:t>Battaglia</a:t>
            </a:r>
            <a:r>
              <a:rPr lang="en-US" dirty="0"/>
              <a:t>, Charrette, Robert N., ISBN: 978-0-9825911-7-8, $40. </a:t>
            </a:r>
            <a:r>
              <a:rPr lang="en-US" dirty="0">
                <a:hlinkClick r:id="rId2"/>
              </a:rPr>
              <a:t>Buy it on </a:t>
            </a:r>
            <a:r>
              <a:rPr lang="en-US" dirty="0" smtClean="0">
                <a:hlinkClick r:id="rId2"/>
              </a:rPr>
              <a:t>Amazon</a:t>
            </a:r>
            <a:endParaRPr lang="en-US" dirty="0" smtClean="0"/>
          </a:p>
          <a:p>
            <a:pPr marL="0" indent="0">
              <a:buNone/>
            </a:pPr>
            <a:endParaRPr lang="en-US" dirty="0" smtClean="0"/>
          </a:p>
          <a:p>
            <a:pPr marL="0" indent="0">
              <a:buNone/>
            </a:pPr>
            <a:r>
              <a:rPr lang="en-US" i="1" dirty="0" smtClean="0"/>
              <a:t>Mastering </a:t>
            </a:r>
            <a:r>
              <a:rPr lang="en-US" i="1" dirty="0"/>
              <a:t>the Art of Arms </a:t>
            </a:r>
            <a:r>
              <a:rPr lang="en-US" dirty="0" smtClean="0"/>
              <a:t>Series by Guy Windsor</a:t>
            </a:r>
            <a:endParaRPr lang="en-US" i="1" dirty="0"/>
          </a:p>
          <a:p>
            <a:pPr marL="0" indent="0">
              <a:buNone/>
            </a:pPr>
            <a:r>
              <a:rPr lang="en-US" sz="2000" i="1" dirty="0" smtClean="0"/>
              <a:t>Vol. </a:t>
            </a:r>
            <a:r>
              <a:rPr lang="en-US" sz="2000" i="1" dirty="0"/>
              <a:t>1: The Medieval </a:t>
            </a:r>
            <a:r>
              <a:rPr lang="en-US" sz="2000" i="1" dirty="0" smtClean="0"/>
              <a:t>Dagger, </a:t>
            </a:r>
            <a:r>
              <a:rPr lang="en-US" sz="2000" dirty="0" smtClean="0"/>
              <a:t>ISBN</a:t>
            </a:r>
            <a:r>
              <a:rPr lang="en-US" sz="2000" dirty="0"/>
              <a:t>: 978-1937439033, $24. </a:t>
            </a:r>
            <a:r>
              <a:rPr lang="en-US" sz="2000" dirty="0">
                <a:hlinkClick r:id="rId3"/>
              </a:rPr>
              <a:t>Buy it on Amazon</a:t>
            </a:r>
            <a:r>
              <a:rPr lang="en-US" sz="2000" dirty="0"/>
              <a:t/>
            </a:r>
            <a:br>
              <a:rPr lang="en-US" sz="2000" dirty="0"/>
            </a:br>
            <a:r>
              <a:rPr lang="en-US" sz="2000" i="1" dirty="0" smtClean="0"/>
              <a:t>Vol</a:t>
            </a:r>
            <a:r>
              <a:rPr lang="en-US" sz="2000" i="1" dirty="0"/>
              <a:t>. 2: The Medieval </a:t>
            </a:r>
            <a:r>
              <a:rPr lang="en-US" sz="2000" i="1" dirty="0" smtClean="0"/>
              <a:t>Longsword, </a:t>
            </a:r>
            <a:r>
              <a:rPr lang="en-US" sz="2000" dirty="0" smtClean="0"/>
              <a:t>ISBN</a:t>
            </a:r>
            <a:r>
              <a:rPr lang="en-US" sz="2000" dirty="0"/>
              <a:t>: 978-9526819327, $30. </a:t>
            </a:r>
            <a:r>
              <a:rPr lang="en-US" sz="2000" dirty="0">
                <a:hlinkClick r:id="rId4"/>
              </a:rPr>
              <a:t>Buy it on Amazon</a:t>
            </a:r>
            <a:r>
              <a:rPr lang="en-US" sz="2000" dirty="0"/>
              <a:t/>
            </a:r>
            <a:br>
              <a:rPr lang="en-US" sz="2000" dirty="0"/>
            </a:br>
            <a:r>
              <a:rPr lang="en-US" sz="2000" i="1" dirty="0" smtClean="0"/>
              <a:t>Vol</a:t>
            </a:r>
            <a:r>
              <a:rPr lang="en-US" sz="2000" i="1" dirty="0"/>
              <a:t>. 3: Advanced Longsword: Form and Function</a:t>
            </a:r>
            <a:r>
              <a:rPr lang="en-US" sz="2000" dirty="0"/>
              <a:t>, </a:t>
            </a:r>
            <a:r>
              <a:rPr lang="en-US" sz="2000" dirty="0" smtClean="0"/>
              <a:t>ISBN</a:t>
            </a:r>
            <a:r>
              <a:rPr lang="en-US" sz="2000" dirty="0"/>
              <a:t>: 978-9527157060, $30. </a:t>
            </a:r>
            <a:r>
              <a:rPr lang="en-US" sz="2000" dirty="0">
                <a:hlinkClick r:id="rId5"/>
              </a:rPr>
              <a:t>Buy it on </a:t>
            </a:r>
            <a:r>
              <a:rPr lang="en-US" sz="2000" dirty="0" smtClean="0">
                <a:hlinkClick r:id="rId5"/>
              </a:rPr>
              <a:t>Amazon</a:t>
            </a:r>
            <a:endParaRPr lang="en-US" sz="2000" dirty="0" smtClean="0"/>
          </a:p>
          <a:p>
            <a:pPr marL="0" indent="0">
              <a:buNone/>
            </a:pPr>
            <a:endParaRPr lang="en-US" sz="2000" i="1" dirty="0"/>
          </a:p>
          <a:p>
            <a:pPr marL="0" indent="0">
              <a:buNone/>
            </a:pPr>
            <a:r>
              <a:rPr lang="en-US" sz="2000" i="1" dirty="0" smtClean="0"/>
              <a:t>From </a:t>
            </a:r>
            <a:r>
              <a:rPr lang="en-US" sz="2000" i="1" dirty="0"/>
              <a:t>Medieval Manuscript to Modern Practice: The Longsword Techniques of Fiore </a:t>
            </a:r>
            <a:r>
              <a:rPr lang="en-US" sz="2000" i="1" dirty="0" err="1"/>
              <a:t>dei</a:t>
            </a:r>
            <a:r>
              <a:rPr lang="en-US" sz="2000" i="1" dirty="0"/>
              <a:t> </a:t>
            </a:r>
            <a:r>
              <a:rPr lang="en-US" sz="2000" i="1" dirty="0" err="1"/>
              <a:t>Liberi</a:t>
            </a:r>
            <a:r>
              <a:rPr lang="en-US" sz="2000" dirty="0"/>
              <a:t>, Windsor, Guy, ISBN-13 : 978-9527157558, $25. </a:t>
            </a:r>
            <a:r>
              <a:rPr lang="en-US" sz="2000" dirty="0">
                <a:hlinkClick r:id="rId6"/>
              </a:rPr>
              <a:t>Buy it on Amazon</a:t>
            </a:r>
            <a:endParaRPr lang="en-US" sz="2000" dirty="0"/>
          </a:p>
        </p:txBody>
      </p:sp>
      <p:pic>
        <p:nvPicPr>
          <p:cNvPr id="2050" name="Picture 2" descr="http://learnfiore.org/wp-content/uploads/IMG_0521-300x2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94792" y="503019"/>
            <a:ext cx="2372033" cy="15813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learnfiore.org/wp-content/uploads/windsor-225x3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5299" y="247944"/>
            <a:ext cx="1568627" cy="20915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3284" y="6357718"/>
            <a:ext cx="2303836" cy="276999"/>
          </a:xfrm>
          <a:prstGeom prst="rect">
            <a:avLst/>
          </a:prstGeom>
          <a:noFill/>
        </p:spPr>
        <p:txBody>
          <a:bodyPr wrap="none" rtlCol="0">
            <a:spAutoFit/>
          </a:bodyPr>
          <a:lstStyle/>
          <a:p>
            <a:r>
              <a:rPr lang="en-US" sz="1200" dirty="0" smtClean="0"/>
              <a:t>Amazon links are affiliate links</a:t>
            </a:r>
            <a:endParaRPr lang="en-US" sz="1200" dirty="0"/>
          </a:p>
        </p:txBody>
      </p:sp>
    </p:spTree>
    <p:extLst>
      <p:ext uri="{BB962C8B-B14F-4D97-AF65-F5344CB8AC3E}">
        <p14:creationId xmlns:p14="http://schemas.microsoft.com/office/powerpoint/2010/main" val="10278951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Tir-y-Don Fiore Study Group</a:t>
            </a:r>
          </a:p>
        </p:txBody>
      </p:sp>
      <p:sp>
        <p:nvSpPr>
          <p:cNvPr id="3" name="Content Placeholder 2"/>
          <p:cNvSpPr>
            <a:spLocks noGrp="1"/>
          </p:cNvSpPr>
          <p:nvPr>
            <p:ph idx="1"/>
          </p:nvPr>
        </p:nvSpPr>
        <p:spPr>
          <a:xfrm>
            <a:off x="680321" y="2336873"/>
            <a:ext cx="9771484" cy="3599316"/>
          </a:xfrm>
        </p:spPr>
        <p:txBody>
          <a:bodyPr>
            <a:normAutofit/>
          </a:bodyPr>
          <a:lstStyle/>
          <a:p>
            <a:pPr marL="0" indent="0">
              <a:buNone/>
            </a:pPr>
            <a:r>
              <a:rPr lang="en-US" smtClean="0"/>
              <a:t>Website: LearnFiore.org</a:t>
            </a:r>
          </a:p>
          <a:p>
            <a:pPr marL="0" indent="0">
              <a:buNone/>
            </a:pPr>
            <a:r>
              <a:rPr lang="en-US" smtClean="0"/>
              <a:t>YouTube channel: https</a:t>
            </a:r>
            <a:r>
              <a:rPr lang="en-US"/>
              <a:t>://www.youtube.com/channel/UCm_ZYLv4GLH4deU5NXXhUWQ</a:t>
            </a:r>
          </a:p>
        </p:txBody>
      </p:sp>
      <p:pic>
        <p:nvPicPr>
          <p:cNvPr id="4" name="Picture 3"/>
          <p:cNvPicPr>
            <a:picLocks noChangeAspect="1"/>
          </p:cNvPicPr>
          <p:nvPr/>
        </p:nvPicPr>
        <p:blipFill>
          <a:blip r:embed="rId2"/>
          <a:stretch>
            <a:fillRect/>
          </a:stretch>
        </p:blipFill>
        <p:spPr>
          <a:xfrm>
            <a:off x="5585358" y="3902149"/>
            <a:ext cx="4045506" cy="2612445"/>
          </a:xfrm>
          <a:prstGeom prst="rect">
            <a:avLst/>
          </a:prstGeom>
        </p:spPr>
      </p:pic>
      <p:pic>
        <p:nvPicPr>
          <p:cNvPr id="5" name="Picture 4"/>
          <p:cNvPicPr>
            <a:picLocks noChangeAspect="1"/>
          </p:cNvPicPr>
          <p:nvPr/>
        </p:nvPicPr>
        <p:blipFill>
          <a:blip r:embed="rId3"/>
          <a:stretch>
            <a:fillRect/>
          </a:stretch>
        </p:blipFill>
        <p:spPr>
          <a:xfrm>
            <a:off x="1073888" y="3902149"/>
            <a:ext cx="4012273" cy="2612445"/>
          </a:xfrm>
          <a:prstGeom prst="rect">
            <a:avLst/>
          </a:prstGeom>
        </p:spPr>
      </p:pic>
    </p:spTree>
    <p:extLst>
      <p:ext uri="{BB962C8B-B14F-4D97-AF65-F5344CB8AC3E}">
        <p14:creationId xmlns:p14="http://schemas.microsoft.com/office/powerpoint/2010/main" val="9559731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11: (26v-a) 8</a:t>
            </a:r>
            <a:r>
              <a:rPr lang="en-US" baseline="30000" dirty="0" smtClean="0"/>
              <a:t>th</a:t>
            </a:r>
            <a:r>
              <a:rPr lang="en-US" dirty="0" smtClean="0"/>
              <a:t> Student </a:t>
            </a:r>
            <a:r>
              <a:rPr lang="en-US" sz="2000" dirty="0" smtClean="0"/>
              <a:t>“Exchange of Points/Thrusts”</a:t>
            </a:r>
            <a:endParaRPr lang="en-US" sz="2000" dirty="0"/>
          </a:p>
        </p:txBody>
      </p:sp>
      <p:sp>
        <p:nvSpPr>
          <p:cNvPr id="3" name="Content Placeholder 2"/>
          <p:cNvSpPr>
            <a:spLocks noGrp="1"/>
          </p:cNvSpPr>
          <p:nvPr>
            <p:ph idx="1"/>
          </p:nvPr>
        </p:nvSpPr>
        <p:spPr>
          <a:xfrm>
            <a:off x="4701092" y="2775473"/>
            <a:ext cx="6809590" cy="3160716"/>
          </a:xfrm>
        </p:spPr>
        <p:txBody>
          <a:bodyPr>
            <a:normAutofit/>
          </a:bodyPr>
          <a:lstStyle/>
          <a:p>
            <a:pPr marL="0" indent="0">
              <a:buNone/>
            </a:pPr>
            <a:r>
              <a:rPr lang="en-US" dirty="0"/>
              <a:t>This play is named “The Exchange of Points</a:t>
            </a:r>
            <a:r>
              <a:rPr lang="en-US" dirty="0" smtClean="0"/>
              <a:t>”,</a:t>
            </a:r>
            <a:r>
              <a:rPr lang="en-US" dirty="0"/>
              <a:t> and it is done like this: </a:t>
            </a:r>
            <a:r>
              <a:rPr lang="en-US" dirty="0">
                <a:solidFill>
                  <a:srgbClr val="FFC000"/>
                </a:solidFill>
              </a:rPr>
              <a:t>when your opponent thrusts at you, quickly advance your front foot off the line, and with the other foot step to the </a:t>
            </a:r>
            <a:r>
              <a:rPr lang="en-US" dirty="0" smtClean="0">
                <a:solidFill>
                  <a:srgbClr val="FFC000"/>
                </a:solidFill>
              </a:rPr>
              <a:t>side,</a:t>
            </a:r>
            <a:r>
              <a:rPr lang="en-US" baseline="30000" dirty="0">
                <a:solidFill>
                  <a:srgbClr val="FFC000"/>
                </a:solidFill>
              </a:rPr>
              <a:t> </a:t>
            </a:r>
            <a:r>
              <a:rPr lang="en-US" dirty="0" smtClean="0">
                <a:solidFill>
                  <a:srgbClr val="FFC000"/>
                </a:solidFill>
              </a:rPr>
              <a:t>also </a:t>
            </a:r>
            <a:r>
              <a:rPr lang="en-US" dirty="0">
                <a:solidFill>
                  <a:srgbClr val="FFC000"/>
                </a:solidFill>
              </a:rPr>
              <a:t>moving off the line, crossing his sword with your </a:t>
            </a:r>
            <a:r>
              <a:rPr lang="en-US" dirty="0" smtClean="0">
                <a:solidFill>
                  <a:srgbClr val="FFC000"/>
                </a:solidFill>
              </a:rPr>
              <a:t>hands</a:t>
            </a:r>
            <a:r>
              <a:rPr lang="en-US" dirty="0">
                <a:solidFill>
                  <a:srgbClr val="FFC000"/>
                </a:solidFill>
              </a:rPr>
              <a:t> low and with your point high into his face, or chest</a:t>
            </a:r>
            <a:r>
              <a:rPr lang="en-US" dirty="0"/>
              <a:t>, as you see drawn here.</a:t>
            </a:r>
          </a:p>
        </p:txBody>
      </p:sp>
      <p:pic>
        <p:nvPicPr>
          <p:cNvPr id="4" name="Picture 3"/>
          <p:cNvPicPr>
            <a:picLocks noChangeAspect="1"/>
          </p:cNvPicPr>
          <p:nvPr/>
        </p:nvPicPr>
        <p:blipFill>
          <a:blip r:embed="rId2"/>
          <a:stretch>
            <a:fillRect/>
          </a:stretch>
        </p:blipFill>
        <p:spPr>
          <a:xfrm>
            <a:off x="215153" y="2549050"/>
            <a:ext cx="4314523" cy="3174962"/>
          </a:xfrm>
          <a:prstGeom prst="rect">
            <a:avLst/>
          </a:prstGeom>
        </p:spPr>
      </p:pic>
    </p:spTree>
    <p:extLst>
      <p:ext uri="{BB962C8B-B14F-4D97-AF65-F5344CB8AC3E}">
        <p14:creationId xmlns:p14="http://schemas.microsoft.com/office/powerpoint/2010/main" val="2959653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11: (26v-a) 8</a:t>
            </a:r>
            <a:r>
              <a:rPr lang="en-US" baseline="30000" dirty="0" smtClean="0"/>
              <a:t>th</a:t>
            </a:r>
            <a:r>
              <a:rPr lang="en-US" dirty="0" smtClean="0"/>
              <a:t> Student </a:t>
            </a:r>
            <a:r>
              <a:rPr lang="en-US" sz="2000" dirty="0" smtClean="0"/>
              <a:t>“Exchange of Points/Thrusts”</a:t>
            </a:r>
            <a:endParaRPr lang="en-US" sz="2000" dirty="0"/>
          </a:p>
        </p:txBody>
      </p:sp>
      <p:pic>
        <p:nvPicPr>
          <p:cNvPr id="4" name="Picture 3"/>
          <p:cNvPicPr>
            <a:picLocks noChangeAspect="1"/>
          </p:cNvPicPr>
          <p:nvPr/>
        </p:nvPicPr>
        <p:blipFill>
          <a:blip r:embed="rId4"/>
          <a:stretch>
            <a:fillRect/>
          </a:stretch>
        </p:blipFill>
        <p:spPr>
          <a:xfrm>
            <a:off x="215153" y="2549050"/>
            <a:ext cx="4314523" cy="3174962"/>
          </a:xfrm>
          <a:prstGeom prst="rect">
            <a:avLst/>
          </a:prstGeom>
        </p:spPr>
      </p:pic>
      <p:pic>
        <p:nvPicPr>
          <p:cNvPr id="6" name="Plate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16375" y="2750062"/>
            <a:ext cx="5402253" cy="2973950"/>
          </a:xfrm>
          <a:prstGeom prst="rect">
            <a:avLst/>
          </a:prstGeom>
        </p:spPr>
      </p:pic>
    </p:spTree>
    <p:extLst>
      <p:ext uri="{BB962C8B-B14F-4D97-AF65-F5344CB8AC3E}">
        <p14:creationId xmlns:p14="http://schemas.microsoft.com/office/powerpoint/2010/main" val="3652032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12: (26v-b) 9</a:t>
            </a:r>
            <a:r>
              <a:rPr lang="en-US" baseline="30000" dirty="0" smtClean="0"/>
              <a:t>th</a:t>
            </a:r>
            <a:r>
              <a:rPr lang="en-US" dirty="0" smtClean="0"/>
              <a:t> Student</a:t>
            </a:r>
            <a:endParaRPr lang="en-US" dirty="0"/>
          </a:p>
        </p:txBody>
      </p:sp>
      <p:sp>
        <p:nvSpPr>
          <p:cNvPr id="3" name="Content Placeholder 2"/>
          <p:cNvSpPr>
            <a:spLocks noGrp="1"/>
          </p:cNvSpPr>
          <p:nvPr>
            <p:ph idx="1"/>
          </p:nvPr>
        </p:nvSpPr>
        <p:spPr>
          <a:xfrm>
            <a:off x="4701092" y="2689411"/>
            <a:ext cx="6809590" cy="3246777"/>
          </a:xfrm>
        </p:spPr>
        <p:txBody>
          <a:bodyPr>
            <a:normAutofit/>
          </a:bodyPr>
          <a:lstStyle/>
          <a:p>
            <a:pPr marL="0" indent="0">
              <a:buNone/>
            </a:pPr>
            <a:r>
              <a:rPr lang="en-US" dirty="0"/>
              <a:t>This play comes from the exchange of points that came before me. If you make the thrust, and your opponent fails to immediately position his point either into your face or into your chest, perhaps because you are in armor, then </a:t>
            </a:r>
            <a:r>
              <a:rPr lang="en-US" dirty="0" smtClean="0">
                <a:solidFill>
                  <a:srgbClr val="FFC000"/>
                </a:solidFill>
              </a:rPr>
              <a:t>you should quickly pass forward with your left foot, and seize his sword as shown here. Then strike him hard with your sword, since you have his sword gripped and he cannot escape</a:t>
            </a:r>
            <a:r>
              <a:rPr lang="en-US" dirty="0" smtClean="0"/>
              <a:t>.</a:t>
            </a:r>
            <a:endParaRPr lang="en-US" dirty="0"/>
          </a:p>
        </p:txBody>
      </p:sp>
      <p:pic>
        <p:nvPicPr>
          <p:cNvPr id="4" name="Picture 3"/>
          <p:cNvPicPr>
            <a:picLocks noChangeAspect="1"/>
          </p:cNvPicPr>
          <p:nvPr/>
        </p:nvPicPr>
        <p:blipFill>
          <a:blip r:embed="rId2"/>
          <a:stretch>
            <a:fillRect/>
          </a:stretch>
        </p:blipFill>
        <p:spPr>
          <a:xfrm>
            <a:off x="327604" y="2458050"/>
            <a:ext cx="4033530" cy="3478139"/>
          </a:xfrm>
          <a:prstGeom prst="rect">
            <a:avLst/>
          </a:prstGeom>
        </p:spPr>
      </p:pic>
    </p:spTree>
    <p:extLst>
      <p:ext uri="{BB962C8B-B14F-4D97-AF65-F5344CB8AC3E}">
        <p14:creationId xmlns:p14="http://schemas.microsoft.com/office/powerpoint/2010/main" val="4141957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12: (26v-b) 9</a:t>
            </a:r>
            <a:r>
              <a:rPr lang="en-US" baseline="30000" dirty="0" smtClean="0"/>
              <a:t>th</a:t>
            </a:r>
            <a:r>
              <a:rPr lang="en-US" dirty="0" smtClean="0"/>
              <a:t> Student</a:t>
            </a:r>
            <a:endParaRPr lang="en-US" dirty="0"/>
          </a:p>
        </p:txBody>
      </p:sp>
      <p:pic>
        <p:nvPicPr>
          <p:cNvPr id="4" name="Picture 3"/>
          <p:cNvPicPr>
            <a:picLocks noChangeAspect="1"/>
          </p:cNvPicPr>
          <p:nvPr/>
        </p:nvPicPr>
        <p:blipFill>
          <a:blip r:embed="rId4"/>
          <a:stretch>
            <a:fillRect/>
          </a:stretch>
        </p:blipFill>
        <p:spPr>
          <a:xfrm>
            <a:off x="327604" y="2458050"/>
            <a:ext cx="4033530" cy="3478139"/>
          </a:xfrm>
          <a:prstGeom prst="rect">
            <a:avLst/>
          </a:prstGeom>
        </p:spPr>
      </p:pic>
      <p:pic>
        <p:nvPicPr>
          <p:cNvPr id="6" name="Plate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23227" y="2563639"/>
            <a:ext cx="5934515" cy="3266959"/>
          </a:xfrm>
          <a:prstGeom prst="rect">
            <a:avLst/>
          </a:prstGeom>
        </p:spPr>
      </p:pic>
    </p:spTree>
    <p:extLst>
      <p:ext uri="{BB962C8B-B14F-4D97-AF65-F5344CB8AC3E}">
        <p14:creationId xmlns:p14="http://schemas.microsoft.com/office/powerpoint/2010/main" val="18717429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13: (26v-c) 10</a:t>
            </a:r>
            <a:r>
              <a:rPr lang="en-US" baseline="30000" dirty="0" smtClean="0"/>
              <a:t>th</a:t>
            </a:r>
            <a:r>
              <a:rPr lang="en-US" dirty="0" smtClean="0"/>
              <a:t> Student </a:t>
            </a:r>
            <a:r>
              <a:rPr lang="en-US" sz="2400" dirty="0" smtClean="0"/>
              <a:t>“Breaking the Thrust”</a:t>
            </a:r>
            <a:endParaRPr lang="en-US" dirty="0"/>
          </a:p>
        </p:txBody>
      </p:sp>
      <p:sp>
        <p:nvSpPr>
          <p:cNvPr id="3" name="Content Placeholder 2"/>
          <p:cNvSpPr>
            <a:spLocks noGrp="1"/>
          </p:cNvSpPr>
          <p:nvPr>
            <p:ph idx="1"/>
          </p:nvPr>
        </p:nvSpPr>
        <p:spPr>
          <a:xfrm>
            <a:off x="4701092" y="2538805"/>
            <a:ext cx="6809590" cy="3668356"/>
          </a:xfrm>
        </p:spPr>
        <p:txBody>
          <a:bodyPr>
            <a:normAutofit fontScale="92500" lnSpcReduction="10000"/>
          </a:bodyPr>
          <a:lstStyle/>
          <a:p>
            <a:pPr marL="0" indent="0">
              <a:buNone/>
            </a:pPr>
            <a:r>
              <a:rPr lang="en-US" dirty="0"/>
              <a:t>This is another defense you can make against the thrust. When someone thrusts at you as described in the “Exchange of Thrusts</a:t>
            </a:r>
            <a:r>
              <a:rPr lang="en-US" dirty="0" smtClean="0"/>
              <a:t>”,</a:t>
            </a:r>
            <a:r>
              <a:rPr lang="en-US" dirty="0"/>
              <a:t> two plays before me, then you must advance and step off the line. You should do the same thing in this play, except that in the “Exchange of Points” you thrust back with your hands low and your point high, as I explained earlier. But in this play, which is named “Breaking the Thrust</a:t>
            </a:r>
            <a:r>
              <a:rPr lang="en-US" dirty="0" smtClean="0"/>
              <a:t>”,</a:t>
            </a:r>
            <a:r>
              <a:rPr lang="en-US" baseline="30000" dirty="0"/>
              <a:t> </a:t>
            </a:r>
            <a:r>
              <a:rPr lang="en-US" dirty="0" smtClean="0">
                <a:solidFill>
                  <a:srgbClr val="FFC000"/>
                </a:solidFill>
              </a:rPr>
              <a:t>you </a:t>
            </a:r>
            <a:r>
              <a:rPr lang="en-US" dirty="0">
                <a:solidFill>
                  <a:srgbClr val="FFC000"/>
                </a:solidFill>
              </a:rPr>
              <a:t>proceed with your hands high and as you advances and step off the line you strike downwards, crossing the opponent’s thrust at mid-sword, and driving it to the ground. Then you quickly close to grapple</a:t>
            </a:r>
          </a:p>
        </p:txBody>
      </p:sp>
      <p:pic>
        <p:nvPicPr>
          <p:cNvPr id="4" name="Picture 3"/>
          <p:cNvPicPr>
            <a:picLocks noChangeAspect="1"/>
          </p:cNvPicPr>
          <p:nvPr/>
        </p:nvPicPr>
        <p:blipFill>
          <a:blip r:embed="rId2"/>
          <a:stretch>
            <a:fillRect/>
          </a:stretch>
        </p:blipFill>
        <p:spPr>
          <a:xfrm>
            <a:off x="311467" y="2732442"/>
            <a:ext cx="4238299" cy="3117685"/>
          </a:xfrm>
          <a:prstGeom prst="rect">
            <a:avLst/>
          </a:prstGeom>
        </p:spPr>
      </p:pic>
    </p:spTree>
    <p:extLst>
      <p:ext uri="{BB962C8B-B14F-4D97-AF65-F5344CB8AC3E}">
        <p14:creationId xmlns:p14="http://schemas.microsoft.com/office/powerpoint/2010/main" val="2892416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13: (26v-c) 10</a:t>
            </a:r>
            <a:r>
              <a:rPr lang="en-US" baseline="30000" dirty="0" smtClean="0"/>
              <a:t>th</a:t>
            </a:r>
            <a:r>
              <a:rPr lang="en-US" dirty="0" smtClean="0"/>
              <a:t> Student </a:t>
            </a:r>
            <a:r>
              <a:rPr lang="en-US" sz="2400" dirty="0" smtClean="0"/>
              <a:t>“Breaking the Thrust”</a:t>
            </a:r>
            <a:endParaRPr lang="en-US" dirty="0"/>
          </a:p>
        </p:txBody>
      </p:sp>
      <p:pic>
        <p:nvPicPr>
          <p:cNvPr id="4" name="Picture 3"/>
          <p:cNvPicPr>
            <a:picLocks noChangeAspect="1"/>
          </p:cNvPicPr>
          <p:nvPr/>
        </p:nvPicPr>
        <p:blipFill>
          <a:blip r:embed="rId4"/>
          <a:stretch>
            <a:fillRect/>
          </a:stretch>
        </p:blipFill>
        <p:spPr>
          <a:xfrm>
            <a:off x="311467" y="2732442"/>
            <a:ext cx="4238299" cy="3117685"/>
          </a:xfrm>
          <a:prstGeom prst="rect">
            <a:avLst/>
          </a:prstGeom>
        </p:spPr>
      </p:pic>
      <p:pic>
        <p:nvPicPr>
          <p:cNvPr id="6" name="Plate1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3670" y="2732442"/>
            <a:ext cx="5725627" cy="3151967"/>
          </a:xfrm>
          <a:prstGeom prst="rect">
            <a:avLst/>
          </a:prstGeom>
        </p:spPr>
      </p:pic>
    </p:spTree>
    <p:extLst>
      <p:ext uri="{BB962C8B-B14F-4D97-AF65-F5344CB8AC3E}">
        <p14:creationId xmlns:p14="http://schemas.microsoft.com/office/powerpoint/2010/main" val="3509136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14: (26v-d) 11</a:t>
            </a:r>
            <a:r>
              <a:rPr lang="en-US" baseline="30000" dirty="0" smtClean="0"/>
              <a:t>th</a:t>
            </a:r>
            <a:r>
              <a:rPr lang="en-US" dirty="0" smtClean="0"/>
              <a:t> Student</a:t>
            </a:r>
            <a:endParaRPr lang="en-US" dirty="0"/>
          </a:p>
        </p:txBody>
      </p:sp>
      <p:sp>
        <p:nvSpPr>
          <p:cNvPr id="3" name="Content Placeholder 2"/>
          <p:cNvSpPr>
            <a:spLocks noGrp="1"/>
          </p:cNvSpPr>
          <p:nvPr>
            <p:ph idx="1"/>
          </p:nvPr>
        </p:nvSpPr>
        <p:spPr>
          <a:xfrm>
            <a:off x="4701092" y="2336873"/>
            <a:ext cx="6809590" cy="3599316"/>
          </a:xfrm>
        </p:spPr>
        <p:txBody>
          <a:bodyPr>
            <a:normAutofit fontScale="92500" lnSpcReduction="10000"/>
          </a:bodyPr>
          <a:lstStyle/>
          <a:p>
            <a:pPr marL="0" indent="0">
              <a:buNone/>
            </a:pPr>
            <a:r>
              <a:rPr lang="en-US" dirty="0"/>
              <a:t>The student who preceded me beat his opponent’s sword to the ground. Now I am going to complete his play, as follows: </a:t>
            </a:r>
            <a:r>
              <a:rPr lang="en-US" dirty="0">
                <a:solidFill>
                  <a:srgbClr val="FFC000"/>
                </a:solidFill>
              </a:rPr>
              <a:t>after I beat my opponent’s sword to the ground I stomp on it with my right foot</a:t>
            </a:r>
            <a:r>
              <a:rPr lang="en-US" dirty="0" smtClean="0"/>
              <a:t>.</a:t>
            </a:r>
            <a:r>
              <a:rPr lang="en-US" dirty="0"/>
              <a:t> This will either break it or prevent him from being able to lift it. But wait—there’s more. As soon as I have pinned his sword to the ground with my foot, </a:t>
            </a:r>
            <a:r>
              <a:rPr lang="en-US" dirty="0">
                <a:solidFill>
                  <a:srgbClr val="FFC000"/>
                </a:solidFill>
              </a:rPr>
              <a:t>I strike him with the false edge of my sword under his beard or into his neck. And then immediately I will return with a downward strike of my sword to his arms or his hands, as you see drawn here.</a:t>
            </a:r>
          </a:p>
        </p:txBody>
      </p:sp>
      <p:pic>
        <p:nvPicPr>
          <p:cNvPr id="4" name="Picture 3"/>
          <p:cNvPicPr>
            <a:picLocks noChangeAspect="1"/>
          </p:cNvPicPr>
          <p:nvPr/>
        </p:nvPicPr>
        <p:blipFill>
          <a:blip r:embed="rId2"/>
          <a:stretch>
            <a:fillRect/>
          </a:stretch>
        </p:blipFill>
        <p:spPr>
          <a:xfrm>
            <a:off x="151671" y="2737056"/>
            <a:ext cx="4287621" cy="2798949"/>
          </a:xfrm>
          <a:prstGeom prst="rect">
            <a:avLst/>
          </a:prstGeom>
        </p:spPr>
      </p:pic>
    </p:spTree>
    <p:extLst>
      <p:ext uri="{BB962C8B-B14F-4D97-AF65-F5344CB8AC3E}">
        <p14:creationId xmlns:p14="http://schemas.microsoft.com/office/powerpoint/2010/main" val="3303415622"/>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Berlin</Template>
  <TotalTime>8114</TotalTime>
  <Words>1013</Words>
  <Application>Microsoft Office PowerPoint</Application>
  <PresentationFormat>Widescreen</PresentationFormat>
  <Paragraphs>52</Paragraphs>
  <Slides>24</Slides>
  <Notes>0</Notes>
  <HiddenSlides>0</HiddenSlides>
  <MMClips>9</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Trebuchet MS</vt:lpstr>
      <vt:lpstr>Berlin</vt:lpstr>
      <vt:lpstr>Plate 10: (26r-d) 7th Student and counter</vt:lpstr>
      <vt:lpstr>Plate 10: (26r-d) 7th Student and counter</vt:lpstr>
      <vt:lpstr>Plate 11: (26v-a) 8th Student “Exchange of Points/Thrusts”</vt:lpstr>
      <vt:lpstr>Plate 11: (26v-a) 8th Student “Exchange of Points/Thrusts”</vt:lpstr>
      <vt:lpstr>Plate 12: (26v-b) 9th Student</vt:lpstr>
      <vt:lpstr>Plate 12: (26v-b) 9th Student</vt:lpstr>
      <vt:lpstr>Plate 13: (26v-c) 10th Student “Breaking the Thrust”</vt:lpstr>
      <vt:lpstr>Plate 13: (26v-c) 10th Student “Breaking the Thrust”</vt:lpstr>
      <vt:lpstr>Plate 14: (26v-d) 11th Student</vt:lpstr>
      <vt:lpstr>Plate 15: (27r-a) 12th Student</vt:lpstr>
      <vt:lpstr>Plate 14 &amp; 15</vt:lpstr>
      <vt:lpstr>Plate 16: (27r-b) 13th Student</vt:lpstr>
      <vt:lpstr>Plate 16: (27r-b) 13th Student</vt:lpstr>
      <vt:lpstr>Plate 17: (27r-c) 14th Student</vt:lpstr>
      <vt:lpstr>Plate 18: (27r-d) 15th Student</vt:lpstr>
      <vt:lpstr>Plate 17 &amp; 18</vt:lpstr>
      <vt:lpstr>Plate 19: (27v-a) 18th Student “False Thrust”</vt:lpstr>
      <vt:lpstr>Plate 19: (27v-a) 18th Student “False Thrust”</vt:lpstr>
      <vt:lpstr>Plate 20: (27v-b) Counter to 16th Student</vt:lpstr>
      <vt:lpstr>Plate 20: (27v-b) Counter to 16th Student</vt:lpstr>
      <vt:lpstr>(27v-c) Largo Conclusion</vt:lpstr>
      <vt:lpstr>Bibliography - The Manual Itself</vt:lpstr>
      <vt:lpstr>Bibliography - Interpretations</vt:lpstr>
      <vt:lpstr>Tir-y-Don Fiore Study Group</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Fiore’s Sword in One Hand</dc:title>
  <dc:creator>Lloyd</dc:creator>
  <cp:lastModifiedBy>Lloyd</cp:lastModifiedBy>
  <cp:revision>143</cp:revision>
  <dcterms:created xsi:type="dcterms:W3CDTF">2020-08-03T23:01:04Z</dcterms:created>
  <dcterms:modified xsi:type="dcterms:W3CDTF">2021-06-10T16:43:20Z</dcterms:modified>
</cp:coreProperties>
</file>