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8" r:id="rId3"/>
    <p:sldId id="336" r:id="rId4"/>
    <p:sldId id="337" r:id="rId5"/>
    <p:sldId id="294" r:id="rId6"/>
    <p:sldId id="295" r:id="rId7"/>
    <p:sldId id="317" r:id="rId8"/>
    <p:sldId id="296" r:id="rId9"/>
    <p:sldId id="318" r:id="rId10"/>
    <p:sldId id="299" r:id="rId11"/>
    <p:sldId id="321" r:id="rId12"/>
    <p:sldId id="301" r:id="rId13"/>
    <p:sldId id="324" r:id="rId14"/>
    <p:sldId id="30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94" autoAdjust="0"/>
    <p:restoredTop sz="94660"/>
  </p:normalViewPr>
  <p:slideViewPr>
    <p:cSldViewPr snapToGrid="0">
      <p:cViewPr varScale="1">
        <p:scale>
          <a:sx n="90" d="100"/>
          <a:sy n="90" d="100"/>
        </p:scale>
        <p:origin x="15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601038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5068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412633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F556533-859E-44F8-8D90-4FCA7E9AC863}"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00409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52340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80E1AF-39AB-4131-A643-101619A42B03}"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03448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080E1AF-39AB-4131-A643-101619A42B03}"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476656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5403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8080E1AF-39AB-4131-A643-101619A42B03}" type="datetimeFigureOut">
              <a:rPr lang="en-US" smtClean="0"/>
              <a:t>11/14/2021</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CF556533-859E-44F8-8D90-4FCA7E9AC863}" type="slidenum">
              <a:rPr lang="en-US" smtClean="0"/>
              <a:t>‹#›</a:t>
            </a:fld>
            <a:endParaRPr lang="en-US"/>
          </a:p>
        </p:txBody>
      </p:sp>
    </p:spTree>
    <p:extLst>
      <p:ext uri="{BB962C8B-B14F-4D97-AF65-F5344CB8AC3E}">
        <p14:creationId xmlns:p14="http://schemas.microsoft.com/office/powerpoint/2010/main" val="337859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80E1AF-39AB-4131-A643-101619A42B03}"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472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80E1AF-39AB-4131-A643-101619A42B03}"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305800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37245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80E1AF-39AB-4131-A643-101619A42B03}"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05827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80E1AF-39AB-4131-A643-101619A42B03}"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23067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080E1AF-39AB-4131-A643-101619A42B03}"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3337858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427878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80E1AF-39AB-4131-A643-101619A42B03}"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556533-859E-44F8-8D90-4FCA7E9AC863}" type="slidenum">
              <a:rPr lang="en-US" smtClean="0"/>
              <a:t>‹#›</a:t>
            </a:fld>
            <a:endParaRPr lang="en-US"/>
          </a:p>
        </p:txBody>
      </p:sp>
    </p:spTree>
    <p:extLst>
      <p:ext uri="{BB962C8B-B14F-4D97-AF65-F5344CB8AC3E}">
        <p14:creationId xmlns:p14="http://schemas.microsoft.com/office/powerpoint/2010/main" val="12238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80E1AF-39AB-4131-A643-101619A42B03}" type="datetimeFigureOut">
              <a:rPr lang="en-US" smtClean="0"/>
              <a:t>11/14/2021</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F556533-859E-44F8-8D90-4FCA7E9AC863}" type="slidenum">
              <a:rPr lang="en-US" smtClean="0"/>
              <a:t>‹#›</a:t>
            </a:fld>
            <a:endParaRPr lang="en-US"/>
          </a:p>
        </p:txBody>
      </p:sp>
    </p:spTree>
    <p:extLst>
      <p:ext uri="{BB962C8B-B14F-4D97-AF65-F5344CB8AC3E}">
        <p14:creationId xmlns:p14="http://schemas.microsoft.com/office/powerpoint/2010/main" val="427327008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iktenauer.com/wiki/Fiore_de'i_Liberi" TargetMode="External"/><Relationship Id="rId2" Type="http://schemas.openxmlformats.org/officeDocument/2006/relationships/hyperlink" Target="http://www.getty.edu/art/collection/objects/1443/unknown-fiore-furlan-dei-liberi-da-premariacco-il-fior-di-battaglia-italian-about-1410/"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playlist?list=PLqW3haG97oKtUrvYHtAHlqSZSHSZOWdHo" TargetMode="External"/><Relationship Id="rId2" Type="http://schemas.openxmlformats.org/officeDocument/2006/relationships/hyperlink" Target="https://www.youtube.com/playlist?list=PLqW3haG97oKuI3IzIBzlKg9vzIIk-sX-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Using Fiore Longsword in</a:t>
            </a:r>
            <a:br>
              <a:rPr lang="en-US" sz="4800" dirty="0" smtClean="0"/>
            </a:br>
            <a:r>
              <a:rPr lang="en-US" sz="4800" dirty="0" smtClean="0"/>
              <a:t>SCA Combat</a:t>
            </a:r>
            <a:endParaRPr lang="en-US" sz="4800" dirty="0"/>
          </a:p>
        </p:txBody>
      </p:sp>
      <p:sp>
        <p:nvSpPr>
          <p:cNvPr id="3" name="Subtitle 2"/>
          <p:cNvSpPr>
            <a:spLocks noGrp="1"/>
          </p:cNvSpPr>
          <p:nvPr>
            <p:ph type="subTitle" idx="1"/>
          </p:nvPr>
        </p:nvSpPr>
        <p:spPr>
          <a:xfrm>
            <a:off x="680322" y="4394039"/>
            <a:ext cx="8144134" cy="1705547"/>
          </a:xfrm>
        </p:spPr>
        <p:txBody>
          <a:bodyPr>
            <a:normAutofit/>
          </a:bodyPr>
          <a:lstStyle/>
          <a:p>
            <a:r>
              <a:rPr lang="en-US" dirty="0" smtClean="0"/>
              <a:t>Master </a:t>
            </a:r>
            <a:r>
              <a:rPr lang="en-US" dirty="0" err="1" smtClean="0"/>
              <a:t>Llwyd</a:t>
            </a:r>
            <a:r>
              <a:rPr lang="en-US" dirty="0" smtClean="0"/>
              <a:t> </a:t>
            </a:r>
            <a:r>
              <a:rPr lang="en-US" dirty="0" err="1" smtClean="0"/>
              <a:t>Aldrydd</a:t>
            </a:r>
            <a:r>
              <a:rPr lang="en-US" dirty="0" smtClean="0"/>
              <a:t>, OP, OD</a:t>
            </a:r>
          </a:p>
          <a:p>
            <a:r>
              <a:rPr lang="en-US" dirty="0" smtClean="0"/>
              <a:t>BaronLlwyd.org</a:t>
            </a:r>
          </a:p>
          <a:p>
            <a:r>
              <a:rPr lang="en-US" dirty="0" smtClean="0"/>
              <a:t>LearnFiore.org</a:t>
            </a:r>
          </a:p>
          <a:p>
            <a:r>
              <a:rPr lang="en-US" smtClean="0"/>
              <a:t>BaronLlwyd@gmail.com</a:t>
            </a:r>
            <a:endParaRPr lang="en-US" dirty="0" smtClean="0"/>
          </a:p>
        </p:txBody>
      </p:sp>
      <p:sp>
        <p:nvSpPr>
          <p:cNvPr id="7" name="Title 1"/>
          <p:cNvSpPr txBox="1">
            <a:spLocks/>
          </p:cNvSpPr>
          <p:nvPr/>
        </p:nvSpPr>
        <p:spPr>
          <a:xfrm>
            <a:off x="680322" y="1257310"/>
            <a:ext cx="8144134" cy="1373070"/>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en-US" sz="4800" i="1" dirty="0" smtClean="0"/>
              <a:t>Documentation for</a:t>
            </a:r>
            <a:endParaRPr lang="en-US" sz="4800" i="1" dirty="0"/>
          </a:p>
        </p:txBody>
      </p:sp>
      <p:pic>
        <p:nvPicPr>
          <p:cNvPr id="8" name="Picture 7"/>
          <p:cNvPicPr>
            <a:picLocks noChangeAspect="1"/>
          </p:cNvPicPr>
          <p:nvPr/>
        </p:nvPicPr>
        <p:blipFill>
          <a:blip r:embed="rId2"/>
          <a:stretch>
            <a:fillRect/>
          </a:stretch>
        </p:blipFill>
        <p:spPr>
          <a:xfrm>
            <a:off x="9584754" y="1854656"/>
            <a:ext cx="2227141" cy="308579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67" y="366567"/>
            <a:ext cx="1402937" cy="2023710"/>
          </a:xfrm>
          <a:prstGeom prst="rect">
            <a:avLst/>
          </a:prstGeom>
        </p:spPr>
      </p:pic>
      <p:pic>
        <p:nvPicPr>
          <p:cNvPr id="10" name="Picture 9"/>
          <p:cNvPicPr>
            <a:picLocks noChangeAspect="1"/>
          </p:cNvPicPr>
          <p:nvPr/>
        </p:nvPicPr>
        <p:blipFill>
          <a:blip r:embed="rId4"/>
          <a:stretch>
            <a:fillRect/>
          </a:stretch>
        </p:blipFill>
        <p:spPr>
          <a:xfrm>
            <a:off x="783267" y="4394039"/>
            <a:ext cx="2602803" cy="2230974"/>
          </a:xfrm>
          <a:prstGeom prst="rect">
            <a:avLst/>
          </a:prstGeom>
        </p:spPr>
      </p:pic>
    </p:spTree>
    <p:extLst>
      <p:ext uri="{BB962C8B-B14F-4D97-AF65-F5344CB8AC3E}">
        <p14:creationId xmlns:p14="http://schemas.microsoft.com/office/powerpoint/2010/main" val="1462142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a:t>3</a:t>
            </a:r>
            <a:r>
              <a:rPr lang="en-US" dirty="0" smtClean="0"/>
              <a:t>: </a:t>
            </a:r>
            <a:r>
              <a:rPr lang="en-US" dirty="0" smtClean="0"/>
              <a:t>(25v-c) 2</a:t>
            </a:r>
            <a:r>
              <a:rPr lang="en-US" baseline="30000" dirty="0" smtClean="0"/>
              <a:t>nd</a:t>
            </a:r>
            <a:r>
              <a:rPr lang="en-US" dirty="0" smtClean="0"/>
              <a:t> Student</a:t>
            </a:r>
            <a:endParaRPr lang="en-US" dirty="0"/>
          </a:p>
        </p:txBody>
      </p:sp>
      <p:sp>
        <p:nvSpPr>
          <p:cNvPr id="3" name="Content Placeholder 2"/>
          <p:cNvSpPr>
            <a:spLocks noGrp="1"/>
          </p:cNvSpPr>
          <p:nvPr>
            <p:ph idx="1"/>
          </p:nvPr>
        </p:nvSpPr>
        <p:spPr>
          <a:xfrm>
            <a:off x="4701092" y="2721685"/>
            <a:ext cx="6809590" cy="3214504"/>
          </a:xfrm>
        </p:spPr>
        <p:txBody>
          <a:bodyPr>
            <a:normAutofit/>
          </a:bodyPr>
          <a:lstStyle/>
          <a:p>
            <a:pPr marL="0" indent="0">
              <a:buNone/>
            </a:pPr>
            <a:r>
              <a:rPr lang="en-US" dirty="0"/>
              <a:t>My master </a:t>
            </a:r>
            <a:r>
              <a:rPr lang="en-US" dirty="0" smtClean="0"/>
              <a:t>previously</a:t>
            </a:r>
            <a:r>
              <a:rPr lang="en-US" dirty="0"/>
              <a:t> instructed me that when I am crossed at mid-swords with my opponent, </a:t>
            </a:r>
            <a:r>
              <a:rPr lang="en-US" dirty="0">
                <a:solidFill>
                  <a:srgbClr val="FFC000"/>
                </a:solidFill>
              </a:rPr>
              <a:t>I should immediately advance forward and seize his sword as shown, and then strike him with a cut or a thrust</a:t>
            </a:r>
            <a:r>
              <a:rPr lang="en-US" dirty="0" smtClean="0"/>
              <a:t>.</a:t>
            </a:r>
            <a:r>
              <a:rPr lang="en-US" dirty="0"/>
              <a:t> Also I could destroy his leg as you see drawn next, by stomping with my foot against the side of his knee or under the </a:t>
            </a:r>
            <a:r>
              <a:rPr lang="en-US" dirty="0" smtClean="0"/>
              <a:t>kneecap.</a:t>
            </a:r>
            <a:endParaRPr lang="en-US" dirty="0"/>
          </a:p>
        </p:txBody>
      </p:sp>
      <p:pic>
        <p:nvPicPr>
          <p:cNvPr id="4" name="Picture 3"/>
          <p:cNvPicPr>
            <a:picLocks noChangeAspect="1"/>
          </p:cNvPicPr>
          <p:nvPr/>
        </p:nvPicPr>
        <p:blipFill>
          <a:blip r:embed="rId2"/>
          <a:stretch>
            <a:fillRect/>
          </a:stretch>
        </p:blipFill>
        <p:spPr>
          <a:xfrm>
            <a:off x="121024" y="2130014"/>
            <a:ext cx="4188915" cy="320554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2431" b="6509"/>
          <a:stretch/>
        </p:blipFill>
        <p:spPr>
          <a:xfrm>
            <a:off x="2290785" y="4539502"/>
            <a:ext cx="1728693" cy="2183803"/>
          </a:xfrm>
          <a:prstGeom prst="rect">
            <a:avLst/>
          </a:prstGeom>
        </p:spPr>
      </p:pic>
      <p:sp>
        <p:nvSpPr>
          <p:cNvPr id="6" name="TextBox 5"/>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2294142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3: </a:t>
            </a:r>
            <a:r>
              <a:rPr lang="en-US" dirty="0" smtClean="0"/>
              <a:t>(25v-c) 2</a:t>
            </a:r>
            <a:r>
              <a:rPr lang="en-US" baseline="30000" dirty="0" smtClean="0"/>
              <a:t>nd</a:t>
            </a:r>
            <a:r>
              <a:rPr lang="en-US" dirty="0" smtClean="0"/>
              <a:t> Student</a:t>
            </a:r>
            <a:endParaRPr lang="en-US" dirty="0"/>
          </a:p>
        </p:txBody>
      </p:sp>
      <p:pic>
        <p:nvPicPr>
          <p:cNvPr id="4" name="Picture 3"/>
          <p:cNvPicPr>
            <a:picLocks noChangeAspect="1"/>
          </p:cNvPicPr>
          <p:nvPr/>
        </p:nvPicPr>
        <p:blipFill>
          <a:blip r:embed="rId4"/>
          <a:stretch>
            <a:fillRect/>
          </a:stretch>
        </p:blipFill>
        <p:spPr>
          <a:xfrm>
            <a:off x="217914" y="2668965"/>
            <a:ext cx="4188915" cy="3205542"/>
          </a:xfrm>
          <a:prstGeom prst="rect">
            <a:avLst/>
          </a:prstGeom>
        </p:spPr>
      </p:pic>
      <p:pic>
        <p:nvPicPr>
          <p:cNvPr id="7" name="Plate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68411" y="2772846"/>
            <a:ext cx="5789332" cy="3187038"/>
          </a:xfrm>
          <a:prstGeom prst="rect">
            <a:avLst/>
          </a:prstGeom>
        </p:spPr>
      </p:pic>
      <p:sp>
        <p:nvSpPr>
          <p:cNvPr id="5" name="TextBox 4"/>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314201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4: </a:t>
            </a:r>
            <a:r>
              <a:rPr lang="en-US" dirty="0" smtClean="0"/>
              <a:t>(26r-a) 4</a:t>
            </a:r>
            <a:r>
              <a:rPr lang="en-US" baseline="30000" dirty="0" smtClean="0"/>
              <a:t>th</a:t>
            </a:r>
            <a:r>
              <a:rPr lang="en-US" dirty="0" smtClean="0"/>
              <a:t> Student </a:t>
            </a:r>
            <a:r>
              <a:rPr lang="en-US" sz="2800" dirty="0" smtClean="0"/>
              <a:t>(Peasant’s Blow/Strike)</a:t>
            </a:r>
            <a:endParaRPr lang="en-US" dirty="0"/>
          </a:p>
        </p:txBody>
      </p:sp>
      <p:sp>
        <p:nvSpPr>
          <p:cNvPr id="3" name="Content Placeholder 2"/>
          <p:cNvSpPr>
            <a:spLocks noGrp="1"/>
          </p:cNvSpPr>
          <p:nvPr>
            <p:ph idx="1"/>
          </p:nvPr>
        </p:nvSpPr>
        <p:spPr>
          <a:xfrm>
            <a:off x="4701092" y="2336873"/>
            <a:ext cx="6809590" cy="3599316"/>
          </a:xfrm>
        </p:spPr>
        <p:txBody>
          <a:bodyPr>
            <a:normAutofit fontScale="92500" lnSpcReduction="10000"/>
          </a:bodyPr>
          <a:lstStyle/>
          <a:p>
            <a:pPr marL="0" indent="0">
              <a:buNone/>
            </a:pPr>
            <a:r>
              <a:rPr lang="en-US" dirty="0"/>
              <a:t>This play is named “The Peasant’s Strike</a:t>
            </a:r>
            <a:r>
              <a:rPr lang="en-US" dirty="0" smtClean="0"/>
              <a:t>”</a:t>
            </a:r>
            <a:r>
              <a:rPr lang="en-US" dirty="0"/>
              <a:t> and you do it like this: </a:t>
            </a:r>
            <a:r>
              <a:rPr lang="en-US" dirty="0">
                <a:solidFill>
                  <a:srgbClr val="FFC000"/>
                </a:solidFill>
              </a:rPr>
              <a:t>take a narrow </a:t>
            </a:r>
            <a:r>
              <a:rPr lang="en-US" dirty="0" smtClean="0">
                <a:solidFill>
                  <a:srgbClr val="FFC000"/>
                </a:solidFill>
              </a:rPr>
              <a:t>stance</a:t>
            </a:r>
            <a:r>
              <a:rPr lang="en-US" dirty="0">
                <a:solidFill>
                  <a:srgbClr val="FFC000"/>
                </a:solidFill>
              </a:rPr>
              <a:t> with your left foot forward, and wait for the Peasant to attack first with his sword. When he launches his attack, immediately advance your left foot to the left off the line</a:t>
            </a:r>
            <a:r>
              <a:rPr lang="en-US" dirty="0" smtClean="0">
                <a:solidFill>
                  <a:srgbClr val="FFC000"/>
                </a:solidFill>
              </a:rPr>
              <a:t>,</a:t>
            </a:r>
            <a:r>
              <a:rPr lang="en-US" dirty="0">
                <a:solidFill>
                  <a:srgbClr val="FFC000"/>
                </a:solidFill>
              </a:rPr>
              <a:t> and step diagonally off line to the left with your right foot, receiving his strike in the middle of your sword. Now let his sword slide off yours to the ground, and then quickly counter-attack with a downward strike to his head or arms</a:t>
            </a:r>
            <a:r>
              <a:rPr lang="en-US" dirty="0"/>
              <a:t>, or a thrust into his chest as you see drawn in the next picture. This is also a good play if you are fighting sword versus poleaxe, or against a heavy or light staff.</a:t>
            </a:r>
          </a:p>
        </p:txBody>
      </p:sp>
      <p:pic>
        <p:nvPicPr>
          <p:cNvPr id="4" name="Picture 3"/>
          <p:cNvPicPr>
            <a:picLocks noChangeAspect="1"/>
          </p:cNvPicPr>
          <p:nvPr/>
        </p:nvPicPr>
        <p:blipFill>
          <a:blip r:embed="rId2"/>
          <a:stretch>
            <a:fillRect/>
          </a:stretch>
        </p:blipFill>
        <p:spPr>
          <a:xfrm>
            <a:off x="354387" y="2078967"/>
            <a:ext cx="3959429" cy="2785413"/>
          </a:xfrm>
          <a:prstGeom prst="rect">
            <a:avLst/>
          </a:prstGeom>
        </p:spPr>
      </p:pic>
      <p:pic>
        <p:nvPicPr>
          <p:cNvPr id="5" name="Picture 4"/>
          <p:cNvPicPr>
            <a:picLocks noChangeAspect="1"/>
          </p:cNvPicPr>
          <p:nvPr/>
        </p:nvPicPr>
        <p:blipFill>
          <a:blip r:embed="rId3"/>
          <a:stretch>
            <a:fillRect/>
          </a:stretch>
        </p:blipFill>
        <p:spPr>
          <a:xfrm>
            <a:off x="2334101" y="4253612"/>
            <a:ext cx="1497746" cy="2075190"/>
          </a:xfrm>
          <a:prstGeom prst="rect">
            <a:avLst/>
          </a:prstGeom>
        </p:spPr>
      </p:pic>
      <p:sp>
        <p:nvSpPr>
          <p:cNvPr id="6" name="TextBox 5"/>
          <p:cNvSpPr txBox="1"/>
          <p:nvPr/>
        </p:nvSpPr>
        <p:spPr>
          <a:xfrm>
            <a:off x="6098602" y="6144136"/>
            <a:ext cx="4725011" cy="369332"/>
          </a:xfrm>
          <a:prstGeom prst="rect">
            <a:avLst/>
          </a:prstGeom>
          <a:noFill/>
        </p:spPr>
        <p:txBody>
          <a:bodyPr wrap="none" rtlCol="0">
            <a:spAutoFit/>
          </a:bodyPr>
          <a:lstStyle/>
          <a:p>
            <a:r>
              <a:rPr lang="en-US" dirty="0" smtClean="0"/>
              <a:t>Video: https</a:t>
            </a:r>
            <a:r>
              <a:rPr lang="en-US" dirty="0"/>
              <a:t>://youtu.be/XBzDAkUCLAI?t=47</a:t>
            </a:r>
          </a:p>
        </p:txBody>
      </p:sp>
      <p:sp>
        <p:nvSpPr>
          <p:cNvPr id="7" name="TextBox 6"/>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45628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4: </a:t>
            </a:r>
            <a:r>
              <a:rPr lang="en-US" dirty="0" smtClean="0"/>
              <a:t>(26r-a) 4</a:t>
            </a:r>
            <a:r>
              <a:rPr lang="en-US" baseline="30000" dirty="0" smtClean="0"/>
              <a:t>th</a:t>
            </a:r>
            <a:r>
              <a:rPr lang="en-US" dirty="0" smtClean="0"/>
              <a:t> Student </a:t>
            </a:r>
            <a:r>
              <a:rPr lang="en-US" sz="2800" dirty="0" smtClean="0"/>
              <a:t>(Peasant’s Blow/Strike)</a:t>
            </a:r>
            <a:endParaRPr lang="en-US" dirty="0"/>
          </a:p>
        </p:txBody>
      </p:sp>
      <p:pic>
        <p:nvPicPr>
          <p:cNvPr id="4" name="Picture 3"/>
          <p:cNvPicPr>
            <a:picLocks noChangeAspect="1"/>
          </p:cNvPicPr>
          <p:nvPr/>
        </p:nvPicPr>
        <p:blipFill>
          <a:blip r:embed="rId4"/>
          <a:stretch>
            <a:fillRect/>
          </a:stretch>
        </p:blipFill>
        <p:spPr>
          <a:xfrm>
            <a:off x="311998" y="2272747"/>
            <a:ext cx="5756071" cy="4049330"/>
          </a:xfrm>
          <a:prstGeom prst="rect">
            <a:avLst/>
          </a:prstGeom>
        </p:spPr>
      </p:pic>
      <p:pic>
        <p:nvPicPr>
          <p:cNvPr id="8" name="Plate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31735" y="2840819"/>
            <a:ext cx="5607786" cy="3087095"/>
          </a:xfrm>
          <a:prstGeom prst="rect">
            <a:avLst/>
          </a:prstGeom>
        </p:spPr>
      </p:pic>
      <p:sp>
        <p:nvSpPr>
          <p:cNvPr id="5" name="TextBox 4"/>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1176290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a:t>
            </a:r>
            <a:r>
              <a:rPr lang="en-US" dirty="0" smtClean="0"/>
              <a:t>5: </a:t>
            </a:r>
            <a:r>
              <a:rPr lang="en-US" dirty="0" smtClean="0"/>
              <a:t>(25r-d) 5</a:t>
            </a:r>
            <a:r>
              <a:rPr lang="en-US" baseline="30000" dirty="0" smtClean="0"/>
              <a:t>th</a:t>
            </a:r>
            <a:r>
              <a:rPr lang="en-US" dirty="0" smtClean="0"/>
              <a:t> Student </a:t>
            </a:r>
            <a:r>
              <a:rPr lang="en-US" sz="2000" dirty="0" smtClean="0"/>
              <a:t>(counter and counter-counter)</a:t>
            </a:r>
            <a:endParaRPr lang="en-US" dirty="0"/>
          </a:p>
        </p:txBody>
      </p:sp>
      <p:sp>
        <p:nvSpPr>
          <p:cNvPr id="3" name="Content Placeholder 2"/>
          <p:cNvSpPr>
            <a:spLocks noGrp="1"/>
          </p:cNvSpPr>
          <p:nvPr>
            <p:ph idx="1"/>
          </p:nvPr>
        </p:nvSpPr>
        <p:spPr>
          <a:xfrm>
            <a:off x="4701092" y="2336873"/>
            <a:ext cx="6809590" cy="3599316"/>
          </a:xfrm>
        </p:spPr>
        <p:txBody>
          <a:bodyPr>
            <a:normAutofit lnSpcReduction="10000"/>
          </a:bodyPr>
          <a:lstStyle/>
          <a:p>
            <a:pPr marL="0" indent="0">
              <a:buNone/>
            </a:pPr>
            <a:r>
              <a:rPr lang="en-US" dirty="0"/>
              <a:t>In the previous drawing you saw the Peasant’s Strike, in which you saw a thrust well-placed into the attacker’s chest. And alternatively he could have struck a downward blow to the opponent’s head or the arms, as I explained previously. Also, if the opponent seeks to </a:t>
            </a:r>
            <a:r>
              <a:rPr lang="en-US" dirty="0">
                <a:solidFill>
                  <a:srgbClr val="FFC000"/>
                </a:solidFill>
              </a:rPr>
              <a:t>counter me by striking back up with a rising blow to my arms from the left</a:t>
            </a:r>
            <a:r>
              <a:rPr lang="en-US" dirty="0"/>
              <a:t>, I </a:t>
            </a:r>
            <a:r>
              <a:rPr lang="en-US" dirty="0">
                <a:solidFill>
                  <a:srgbClr val="FFC000"/>
                </a:solidFill>
              </a:rPr>
              <a:t>quickly advance my left foot and place my sword over his, and from this position he can do nothing to me</a:t>
            </a:r>
            <a:r>
              <a:rPr lang="en-US" dirty="0"/>
              <a:t>.</a:t>
            </a:r>
          </a:p>
        </p:txBody>
      </p:sp>
      <p:pic>
        <p:nvPicPr>
          <p:cNvPr id="4" name="Picture 3"/>
          <p:cNvPicPr>
            <a:picLocks noChangeAspect="1"/>
          </p:cNvPicPr>
          <p:nvPr/>
        </p:nvPicPr>
        <p:blipFill>
          <a:blip r:embed="rId2"/>
          <a:stretch>
            <a:fillRect/>
          </a:stretch>
        </p:blipFill>
        <p:spPr>
          <a:xfrm>
            <a:off x="177409" y="2485015"/>
            <a:ext cx="4320876" cy="3322081"/>
          </a:xfrm>
          <a:prstGeom prst="rect">
            <a:avLst/>
          </a:prstGeom>
        </p:spPr>
      </p:pic>
      <p:sp>
        <p:nvSpPr>
          <p:cNvPr id="5" name="TextBox 4"/>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178819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Images from Getty Museum </a:t>
            </a:r>
          </a:p>
          <a:p>
            <a:pPr marL="0" indent="0">
              <a:buNone/>
            </a:pPr>
            <a:r>
              <a:rPr lang="en-US" dirty="0">
                <a:hlinkClick r:id="rId2"/>
              </a:rPr>
              <a:t>http://www.getty.edu/art/collection/objects/1443/unknown-fiore-furlan-dei-liberi-da-premariacco-il-fior-di-battaglia-italian-about-1410</a:t>
            </a:r>
            <a:r>
              <a:rPr lang="en-US" dirty="0" smtClean="0">
                <a:hlinkClick r:id="rId2"/>
              </a:rPr>
              <a:t>/</a:t>
            </a:r>
            <a:endParaRPr lang="en-US" dirty="0" smtClean="0"/>
          </a:p>
          <a:p>
            <a:pPr marL="0" indent="0">
              <a:buNone/>
            </a:pPr>
            <a:endParaRPr lang="en-US" dirty="0" smtClean="0"/>
          </a:p>
          <a:p>
            <a:r>
              <a:rPr lang="en-US" dirty="0" smtClean="0"/>
              <a:t>Translations by Colin Hatcher</a:t>
            </a:r>
          </a:p>
          <a:p>
            <a:pPr marL="0" indent="0">
              <a:buNone/>
            </a:pPr>
            <a:r>
              <a:rPr lang="en-US" i="1" dirty="0"/>
              <a:t>The Flower of Battle: MS Ludwig XV13 </a:t>
            </a:r>
            <a:r>
              <a:rPr lang="en-US" dirty="0" smtClean="0"/>
              <a:t>by </a:t>
            </a:r>
            <a:r>
              <a:rPr lang="en-US" dirty="0"/>
              <a:t>Colin Hatcher (Translator), Tracy Mellow (Designer), ISBN-13: </a:t>
            </a:r>
            <a:r>
              <a:rPr lang="en-US" dirty="0" smtClean="0"/>
              <a:t>978-0984771684</a:t>
            </a:r>
          </a:p>
          <a:p>
            <a:pPr marL="0" indent="0">
              <a:buNone/>
            </a:pPr>
            <a:r>
              <a:rPr lang="en-US" dirty="0" smtClean="0"/>
              <a:t>or: </a:t>
            </a:r>
            <a:r>
              <a:rPr lang="en-US" dirty="0" smtClean="0">
                <a:hlinkClick r:id="rId3"/>
              </a:rPr>
              <a:t>https</a:t>
            </a:r>
            <a:r>
              <a:rPr lang="en-US" dirty="0">
                <a:hlinkClick r:id="rId3"/>
              </a:rPr>
              <a:t>://wiktenauer.com/wiki/Fiore_de%27i_Liberi</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412" t="5381" r="6823" b="5102"/>
          <a:stretch/>
        </p:blipFill>
        <p:spPr>
          <a:xfrm rot="5400000">
            <a:off x="9490502" y="3977651"/>
            <a:ext cx="2732443" cy="2190047"/>
          </a:xfrm>
          <a:prstGeom prst="rect">
            <a:avLst/>
          </a:prstGeom>
        </p:spPr>
      </p:pic>
    </p:spTree>
    <p:extLst>
      <p:ext uri="{BB962C8B-B14F-4D97-AF65-F5344CB8AC3E}">
        <p14:creationId xmlns:p14="http://schemas.microsoft.com/office/powerpoint/2010/main" val="1831739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Quick Background</a:t>
            </a:r>
            <a:endParaRPr lang="en-US"/>
          </a:p>
        </p:txBody>
      </p:sp>
      <p:sp>
        <p:nvSpPr>
          <p:cNvPr id="3" name="Content Placeholder 2"/>
          <p:cNvSpPr>
            <a:spLocks noGrp="1"/>
          </p:cNvSpPr>
          <p:nvPr>
            <p:ph idx="1"/>
          </p:nvPr>
        </p:nvSpPr>
        <p:spPr>
          <a:xfrm>
            <a:off x="680321" y="2336873"/>
            <a:ext cx="9613861" cy="3985394"/>
          </a:xfrm>
        </p:spPr>
        <p:txBody>
          <a:bodyPr>
            <a:normAutofit fontScale="77500" lnSpcReduction="20000"/>
          </a:bodyPr>
          <a:lstStyle/>
          <a:p>
            <a:r>
              <a:rPr lang="en-US" dirty="0" smtClean="0"/>
              <a:t>1409 publication</a:t>
            </a:r>
          </a:p>
          <a:p>
            <a:r>
              <a:rPr lang="en-US" dirty="0" smtClean="0"/>
              <a:t>Earliest known complete European combat system</a:t>
            </a:r>
          </a:p>
          <a:p>
            <a:r>
              <a:rPr lang="en-US" dirty="0" smtClean="0"/>
              <a:t>Sections include wrestling, dagger, swords, armored combat, pikes, spears, and mounted combat</a:t>
            </a:r>
          </a:p>
          <a:p>
            <a:r>
              <a:rPr lang="en-US" dirty="0" smtClean="0"/>
              <a:t>4 copies known to survive, the </a:t>
            </a:r>
            <a:r>
              <a:rPr lang="en-US" i="1" dirty="0" smtClean="0"/>
              <a:t>Getty</a:t>
            </a:r>
            <a:r>
              <a:rPr lang="en-US" dirty="0" smtClean="0"/>
              <a:t> copy is the most complete, each is different</a:t>
            </a:r>
          </a:p>
          <a:p>
            <a:endParaRPr lang="en-US" dirty="0"/>
          </a:p>
          <a:p>
            <a:r>
              <a:rPr lang="en-US" dirty="0" smtClean="0"/>
              <a:t>Page numbering </a:t>
            </a:r>
          </a:p>
          <a:p>
            <a:pPr lvl="1"/>
            <a:r>
              <a:rPr lang="en-US" dirty="0" smtClean="0"/>
              <a:t>Each sheet of paper/vellum is numbered</a:t>
            </a:r>
          </a:p>
          <a:p>
            <a:pPr lvl="1"/>
            <a:r>
              <a:rPr lang="en-US" dirty="0" smtClean="0"/>
              <a:t>Front of each sheet is called “recto” or abbreviated “r”</a:t>
            </a:r>
          </a:p>
          <a:p>
            <a:pPr lvl="1"/>
            <a:r>
              <a:rPr lang="en-US" dirty="0" smtClean="0"/>
              <a:t>Back of each sheet is called “verso” or “v”</a:t>
            </a:r>
          </a:p>
          <a:p>
            <a:pPr lvl="1"/>
            <a:endParaRPr lang="en-US" dirty="0"/>
          </a:p>
          <a:p>
            <a:r>
              <a:rPr lang="en-US" dirty="0" smtClean="0"/>
              <a:t>Master is indicated with a gold coronet/crown</a:t>
            </a:r>
          </a:p>
          <a:p>
            <a:r>
              <a:rPr lang="en-US" dirty="0" smtClean="0"/>
              <a:t>Scholar is indicated by a gold garter</a:t>
            </a:r>
          </a:p>
          <a:p>
            <a:endParaRPr lang="en-US" dirty="0" smtClean="0"/>
          </a:p>
          <a:p>
            <a:endParaRPr lang="en-US" dirty="0"/>
          </a:p>
        </p:txBody>
      </p:sp>
      <p:grpSp>
        <p:nvGrpSpPr>
          <p:cNvPr id="5" name="Group 4"/>
          <p:cNvGrpSpPr/>
          <p:nvPr/>
        </p:nvGrpSpPr>
        <p:grpSpPr>
          <a:xfrm>
            <a:off x="8448971" y="4284847"/>
            <a:ext cx="2853438" cy="2037420"/>
            <a:chOff x="8448971" y="4284847"/>
            <a:chExt cx="2853438" cy="2037420"/>
          </a:xfrm>
        </p:grpSpPr>
        <p:pic>
          <p:nvPicPr>
            <p:cNvPr id="3074" name="Picture 2" descr="https://upload.wikimedia.org/wikipedia/commons/thumb/7/7b/Recto_and_verso.svg/220px-Recto_and_verso.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8971" y="4284847"/>
              <a:ext cx="2853438" cy="1906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18724" y="6060657"/>
              <a:ext cx="1713931" cy="261610"/>
            </a:xfrm>
            <a:prstGeom prst="rect">
              <a:avLst/>
            </a:prstGeom>
            <a:noFill/>
          </p:spPr>
          <p:txBody>
            <a:bodyPr wrap="none" rtlCol="0">
              <a:spAutoFit/>
            </a:bodyPr>
            <a:lstStyle/>
            <a:p>
              <a:r>
                <a:rPr lang="en-US" sz="1100" i="1" smtClean="0"/>
                <a:t>Image source: wikipedia</a:t>
              </a:r>
              <a:endParaRPr lang="en-US" sz="1100" i="1"/>
            </a:p>
          </p:txBody>
        </p:sp>
      </p:grpSp>
    </p:spTree>
    <p:extLst>
      <p:ext uri="{BB962C8B-B14F-4D97-AF65-F5344CB8AC3E}">
        <p14:creationId xmlns:p14="http://schemas.microsoft.com/office/powerpoint/2010/main" val="34822398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Fiore Videos</a:t>
            </a:r>
            <a:endParaRPr lang="en-US" dirty="0"/>
          </a:p>
        </p:txBody>
      </p:sp>
      <p:sp>
        <p:nvSpPr>
          <p:cNvPr id="3" name="Content Placeholder 2"/>
          <p:cNvSpPr>
            <a:spLocks noGrp="1"/>
          </p:cNvSpPr>
          <p:nvPr>
            <p:ph idx="1"/>
          </p:nvPr>
        </p:nvSpPr>
        <p:spPr/>
        <p:txBody>
          <a:bodyPr/>
          <a:lstStyle/>
          <a:p>
            <a:r>
              <a:rPr lang="en-US" dirty="0" smtClean="0"/>
              <a:t>I have several short YouTube videos on basics like holding the sword, stance, cuts, and footwork available at:</a:t>
            </a:r>
          </a:p>
          <a:p>
            <a:pPr lvl="1"/>
            <a:r>
              <a:rPr lang="en-US" dirty="0">
                <a:hlinkClick r:id="rId2"/>
              </a:rPr>
              <a:t>https://</a:t>
            </a:r>
            <a:r>
              <a:rPr lang="en-US" dirty="0" smtClean="0">
                <a:hlinkClick r:id="rId2"/>
              </a:rPr>
              <a:t>www.youtube.com/playlist?list=PLqW3haG97oKuI3IzIBzlKg9vzIIk-sX-1</a:t>
            </a:r>
            <a:endParaRPr lang="en-US" dirty="0" smtClean="0"/>
          </a:p>
          <a:p>
            <a:pPr lvl="1"/>
            <a:endParaRPr lang="en-US" dirty="0"/>
          </a:p>
          <a:p>
            <a:r>
              <a:rPr lang="en-US" dirty="0" smtClean="0"/>
              <a:t>Some related videos on using Fiore in the SCA are available at</a:t>
            </a:r>
          </a:p>
          <a:p>
            <a:pPr lvl="1"/>
            <a:r>
              <a:rPr lang="en-US" dirty="0">
                <a:hlinkClick r:id="rId3"/>
              </a:rPr>
              <a:t>https://</a:t>
            </a:r>
            <a:r>
              <a:rPr lang="en-US" dirty="0" smtClean="0">
                <a:hlinkClick r:id="rId3"/>
              </a:rPr>
              <a:t>www.youtube.com/playlist?list=PLqW3haG97oKtUrvYHtAHlqSZSHSZOWdHo</a:t>
            </a:r>
            <a:endParaRPr lang="en-US" dirty="0" smtClean="0"/>
          </a:p>
          <a:p>
            <a:pPr lvl="1"/>
            <a:endParaRPr lang="en-US" dirty="0"/>
          </a:p>
        </p:txBody>
      </p:sp>
    </p:spTree>
    <p:extLst>
      <p:ext uri="{BB962C8B-B14F-4D97-AF65-F5344CB8AC3E}">
        <p14:creationId xmlns:p14="http://schemas.microsoft.com/office/powerpoint/2010/main" val="148260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Fiore’s </a:t>
            </a:r>
            <a:r>
              <a:rPr lang="en-US" dirty="0" smtClean="0"/>
              <a:t>Plays for SCA Combat</a:t>
            </a:r>
            <a:endParaRPr lang="en-US" dirty="0"/>
          </a:p>
        </p:txBody>
      </p:sp>
      <p:sp>
        <p:nvSpPr>
          <p:cNvPr id="3" name="Content Placeholder 2"/>
          <p:cNvSpPr>
            <a:spLocks noGrp="1"/>
          </p:cNvSpPr>
          <p:nvPr>
            <p:ph idx="1"/>
          </p:nvPr>
        </p:nvSpPr>
        <p:spPr/>
        <p:txBody>
          <a:bodyPr/>
          <a:lstStyle/>
          <a:p>
            <a:r>
              <a:rPr lang="en-US" dirty="0" smtClean="0"/>
              <a:t>This class covers a sample of plays from across Fiore’s manual including plays from</a:t>
            </a:r>
          </a:p>
          <a:p>
            <a:pPr lvl="1"/>
            <a:r>
              <a:rPr lang="en-US" dirty="0" smtClean="0"/>
              <a:t>Sword in Two Hands – Long Range</a:t>
            </a:r>
          </a:p>
          <a:p>
            <a:pPr lvl="1"/>
            <a:r>
              <a:rPr lang="en-US" dirty="0" smtClean="0"/>
              <a:t>Sword in Two Hands – Short Range</a:t>
            </a:r>
          </a:p>
          <a:p>
            <a:pPr lvl="1"/>
            <a:r>
              <a:rPr lang="en-US" dirty="0"/>
              <a:t>Sword in One </a:t>
            </a:r>
            <a:r>
              <a:rPr lang="en-US" dirty="0" smtClean="0"/>
              <a:t>Hand</a:t>
            </a:r>
            <a:endParaRPr lang="en-US" dirty="0" smtClean="0"/>
          </a:p>
          <a:p>
            <a:pPr lvl="1"/>
            <a:r>
              <a:rPr lang="en-US" dirty="0" smtClean="0"/>
              <a:t>Armored Sword</a:t>
            </a:r>
          </a:p>
          <a:p>
            <a:pPr lvl="1"/>
            <a:endParaRPr lang="en-US" dirty="0"/>
          </a:p>
          <a:p>
            <a:r>
              <a:rPr lang="en-US" dirty="0" smtClean="0"/>
              <a:t>Plays are chosen to be usable in many SCA combat forms with limited modifications</a:t>
            </a:r>
            <a:endParaRPr lang="en-US" dirty="0"/>
          </a:p>
        </p:txBody>
      </p:sp>
    </p:spTree>
    <p:extLst>
      <p:ext uri="{BB962C8B-B14F-4D97-AF65-F5344CB8AC3E}">
        <p14:creationId xmlns:p14="http://schemas.microsoft.com/office/powerpoint/2010/main" val="87682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 </a:t>
            </a:r>
            <a:r>
              <a:rPr lang="en-US" dirty="0" smtClean="0"/>
              <a:t>(page 25r-c</a:t>
            </a:r>
            <a:r>
              <a:rPr lang="en-US" dirty="0" smtClean="0"/>
              <a:t>) 1</a:t>
            </a:r>
            <a:r>
              <a:rPr lang="en-US" baseline="30000" dirty="0" smtClean="0"/>
              <a:t>st</a:t>
            </a:r>
            <a:r>
              <a:rPr lang="en-US" dirty="0" smtClean="0"/>
              <a:t> Remedy Master</a:t>
            </a:r>
            <a:endParaRPr lang="en-US" dirty="0"/>
          </a:p>
        </p:txBody>
      </p:sp>
      <p:sp>
        <p:nvSpPr>
          <p:cNvPr id="3" name="Content Placeholder 2"/>
          <p:cNvSpPr>
            <a:spLocks noGrp="1"/>
          </p:cNvSpPr>
          <p:nvPr>
            <p:ph idx="1"/>
          </p:nvPr>
        </p:nvSpPr>
        <p:spPr>
          <a:xfrm>
            <a:off x="4701092" y="2336873"/>
            <a:ext cx="6809590" cy="3599316"/>
          </a:xfrm>
        </p:spPr>
        <p:txBody>
          <a:bodyPr>
            <a:normAutofit/>
          </a:bodyPr>
          <a:lstStyle/>
          <a:p>
            <a:pPr marL="0" indent="0">
              <a:buNone/>
            </a:pPr>
            <a:r>
              <a:rPr lang="en-US" dirty="0"/>
              <a:t>Here begins the Wide Play of the sword in two hands</a:t>
            </a:r>
            <a:r>
              <a:rPr lang="en-US" dirty="0" smtClean="0"/>
              <a:t>.</a:t>
            </a:r>
            <a:r>
              <a:rPr lang="en-US" dirty="0"/>
              <a:t/>
            </a:r>
            <a:br>
              <a:rPr lang="en-US" dirty="0"/>
            </a:br>
            <a:endParaRPr lang="en-US" dirty="0" smtClean="0"/>
          </a:p>
          <a:p>
            <a:pPr marL="0" indent="0">
              <a:buNone/>
            </a:pPr>
            <a:r>
              <a:rPr lang="en-US" dirty="0" smtClean="0"/>
              <a:t>This </a:t>
            </a:r>
            <a:r>
              <a:rPr lang="en-US" dirty="0"/>
              <a:t>Master who is crossed at the point of his sword with this player says: “</a:t>
            </a:r>
            <a:r>
              <a:rPr lang="en-US" dirty="0">
                <a:solidFill>
                  <a:srgbClr val="FFC000"/>
                </a:solidFill>
              </a:rPr>
              <a:t>When I am crossed at the points, I quickly switch my sword to the other side, and strike him from that side with a downward blow to his head or his arms. </a:t>
            </a:r>
            <a:r>
              <a:rPr lang="en-US" dirty="0"/>
              <a:t>Alternately, I can place a thrust into his face, as the next picture will show</a:t>
            </a:r>
            <a:r>
              <a:rPr lang="en-US" dirty="0" smtClean="0"/>
              <a:t>.”</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261378" y="2248348"/>
            <a:ext cx="4289774" cy="4038543"/>
          </a:xfrm>
          <a:prstGeom prst="rect">
            <a:avLst/>
          </a:prstGeom>
        </p:spPr>
      </p:pic>
      <p:sp>
        <p:nvSpPr>
          <p:cNvPr id="5" name="TextBox 4"/>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1851646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1: (25r-c) 1</a:t>
            </a:r>
            <a:r>
              <a:rPr lang="en-US" baseline="30000" dirty="0" smtClean="0"/>
              <a:t>st</a:t>
            </a:r>
            <a:r>
              <a:rPr lang="en-US" dirty="0" smtClean="0"/>
              <a:t> Remedy Master</a:t>
            </a:r>
            <a:endParaRPr lang="en-US" dirty="0"/>
          </a:p>
        </p:txBody>
      </p:sp>
      <p:pic>
        <p:nvPicPr>
          <p:cNvPr id="4" name="Picture 3"/>
          <p:cNvPicPr>
            <a:picLocks noChangeAspect="1"/>
          </p:cNvPicPr>
          <p:nvPr/>
        </p:nvPicPr>
        <p:blipFill>
          <a:blip r:embed="rId4"/>
          <a:stretch>
            <a:fillRect/>
          </a:stretch>
        </p:blipFill>
        <p:spPr>
          <a:xfrm>
            <a:off x="261378" y="2248348"/>
            <a:ext cx="4289774" cy="4038543"/>
          </a:xfrm>
          <a:prstGeom prst="rect">
            <a:avLst/>
          </a:prstGeom>
        </p:spPr>
      </p:pic>
      <p:pic>
        <p:nvPicPr>
          <p:cNvPr id="6" name="Plat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30992" y="2398030"/>
            <a:ext cx="6505146" cy="3581092"/>
          </a:xfrm>
          <a:prstGeom prst="rect">
            <a:avLst/>
          </a:prstGeom>
        </p:spPr>
      </p:pic>
      <p:sp>
        <p:nvSpPr>
          <p:cNvPr id="5" name="TextBox 4"/>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673616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2: (25r-d) Student</a:t>
            </a:r>
            <a:endParaRPr lang="en-US" dirty="0"/>
          </a:p>
        </p:txBody>
      </p:sp>
      <p:sp>
        <p:nvSpPr>
          <p:cNvPr id="3" name="Content Placeholder 2"/>
          <p:cNvSpPr>
            <a:spLocks noGrp="1"/>
          </p:cNvSpPr>
          <p:nvPr>
            <p:ph idx="1"/>
          </p:nvPr>
        </p:nvSpPr>
        <p:spPr>
          <a:xfrm>
            <a:off x="4701092" y="3022899"/>
            <a:ext cx="6809590" cy="2913290"/>
          </a:xfrm>
        </p:spPr>
        <p:txBody>
          <a:bodyPr>
            <a:normAutofit/>
          </a:bodyPr>
          <a:lstStyle/>
          <a:p>
            <a:pPr marL="0" indent="0">
              <a:buNone/>
            </a:pPr>
            <a:r>
              <a:rPr lang="en-US" dirty="0">
                <a:solidFill>
                  <a:srgbClr val="FFC000"/>
                </a:solidFill>
              </a:rPr>
              <a:t>I have placed a thrust into his face</a:t>
            </a:r>
            <a:r>
              <a:rPr lang="en-US" dirty="0"/>
              <a:t>, as the previous Master said. Also, I could have done what he told you, that is, when my sword was crossed on the right I could have quickly switched sides to the left, striking his head or arms with a downward blow.</a:t>
            </a:r>
          </a:p>
        </p:txBody>
      </p:sp>
      <p:pic>
        <p:nvPicPr>
          <p:cNvPr id="5" name="Picture 4"/>
          <p:cNvPicPr>
            <a:picLocks noChangeAspect="1"/>
          </p:cNvPicPr>
          <p:nvPr/>
        </p:nvPicPr>
        <p:blipFill>
          <a:blip r:embed="rId2"/>
          <a:stretch>
            <a:fillRect/>
          </a:stretch>
        </p:blipFill>
        <p:spPr>
          <a:xfrm>
            <a:off x="225911" y="2689412"/>
            <a:ext cx="4255255" cy="3010109"/>
          </a:xfrm>
          <a:prstGeom prst="rect">
            <a:avLst/>
          </a:prstGeom>
        </p:spPr>
      </p:pic>
      <p:sp>
        <p:nvSpPr>
          <p:cNvPr id="6" name="TextBox 5"/>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221579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2: (25r-d) Student</a:t>
            </a:r>
            <a:endParaRPr lang="en-US" dirty="0"/>
          </a:p>
        </p:txBody>
      </p:sp>
      <p:pic>
        <p:nvPicPr>
          <p:cNvPr id="5" name="Picture 4"/>
          <p:cNvPicPr>
            <a:picLocks noChangeAspect="1"/>
          </p:cNvPicPr>
          <p:nvPr/>
        </p:nvPicPr>
        <p:blipFill>
          <a:blip r:embed="rId4"/>
          <a:stretch>
            <a:fillRect/>
          </a:stretch>
        </p:blipFill>
        <p:spPr>
          <a:xfrm>
            <a:off x="225911" y="2689412"/>
            <a:ext cx="4255255" cy="3010109"/>
          </a:xfrm>
          <a:prstGeom prst="rect">
            <a:avLst/>
          </a:prstGeom>
        </p:spPr>
      </p:pic>
      <p:pic>
        <p:nvPicPr>
          <p:cNvPr id="6" name="Plat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7906" y="2685596"/>
            <a:ext cx="5442391" cy="2996044"/>
          </a:xfrm>
          <a:prstGeom prst="rect">
            <a:avLst/>
          </a:prstGeom>
        </p:spPr>
      </p:pic>
      <p:sp>
        <p:nvSpPr>
          <p:cNvPr id="7" name="TextBox 6"/>
          <p:cNvSpPr txBox="1"/>
          <p:nvPr/>
        </p:nvSpPr>
        <p:spPr>
          <a:xfrm>
            <a:off x="10718464" y="832032"/>
            <a:ext cx="1361270" cy="923330"/>
          </a:xfrm>
          <a:prstGeom prst="rect">
            <a:avLst/>
          </a:prstGeom>
          <a:noFill/>
        </p:spPr>
        <p:txBody>
          <a:bodyPr wrap="none" rtlCol="0">
            <a:spAutoFit/>
          </a:bodyPr>
          <a:lstStyle/>
          <a:p>
            <a:r>
              <a:rPr lang="en-US" dirty="0" smtClean="0"/>
              <a:t>Sword in </a:t>
            </a:r>
          </a:p>
          <a:p>
            <a:r>
              <a:rPr lang="en-US" dirty="0" smtClean="0"/>
              <a:t>Two Hands</a:t>
            </a:r>
          </a:p>
          <a:p>
            <a:r>
              <a:rPr lang="en-US" dirty="0" smtClean="0"/>
              <a:t>Long Range</a:t>
            </a:r>
            <a:endParaRPr lang="en-US" dirty="0"/>
          </a:p>
        </p:txBody>
      </p:sp>
    </p:spTree>
    <p:extLst>
      <p:ext uri="{BB962C8B-B14F-4D97-AF65-F5344CB8AC3E}">
        <p14:creationId xmlns:p14="http://schemas.microsoft.com/office/powerpoint/2010/main" val="1827765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8168</TotalTime>
  <Words>568</Words>
  <Application>Microsoft Office PowerPoint</Application>
  <PresentationFormat>Widescreen</PresentationFormat>
  <Paragraphs>84</Paragraphs>
  <Slides>14</Slides>
  <Notes>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Trebuchet MS</vt:lpstr>
      <vt:lpstr>Berlin</vt:lpstr>
      <vt:lpstr>Using Fiore Longsword in SCA Combat</vt:lpstr>
      <vt:lpstr>Sources</vt:lpstr>
      <vt:lpstr>Quick Background</vt:lpstr>
      <vt:lpstr>Related Fiore Videos</vt:lpstr>
      <vt:lpstr>Fiore’s Plays for SCA Combat</vt:lpstr>
      <vt:lpstr>Plate 1: (page 25r-c) 1st Remedy Master</vt:lpstr>
      <vt:lpstr>Plate 1: (25r-c) 1st Remedy Master</vt:lpstr>
      <vt:lpstr>Plate 2: (25r-d) Student</vt:lpstr>
      <vt:lpstr>Plate 2: (25r-d) Student</vt:lpstr>
      <vt:lpstr>Plate 3: (25v-c) 2nd Student</vt:lpstr>
      <vt:lpstr>Plate 3: (25v-c) 2nd Student</vt:lpstr>
      <vt:lpstr>Plate 4: (26r-a) 4th Student (Peasant’s Blow/Strike)</vt:lpstr>
      <vt:lpstr>Plate 4: (26r-a) 4th Student (Peasant’s Blow/Strike)</vt:lpstr>
      <vt:lpstr>Plate 5: (25r-d) 5th Student (counter and counter-counter)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Fiore’s Sword in One Hand</dc:title>
  <dc:creator>Lloyd</dc:creator>
  <cp:lastModifiedBy>Lloyd</cp:lastModifiedBy>
  <cp:revision>152</cp:revision>
  <dcterms:created xsi:type="dcterms:W3CDTF">2020-08-03T23:01:04Z</dcterms:created>
  <dcterms:modified xsi:type="dcterms:W3CDTF">2021-11-14T19:40:02Z</dcterms:modified>
</cp:coreProperties>
</file>